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4765DF-1BD6-4EC2-ADFD-3A2ED53E991F}">
  <a:tblStyle styleId="{AD4765DF-1BD6-4EC2-ADFD-3A2ED53E991F}"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2E7E6"/>
          </a:solidFill>
        </a:fill>
      </a:tcStyle>
    </a:wholeTbl>
    <a:band1H>
      <a:tcTxStyle/>
      <a:tcStyle>
        <a:tcBdr/>
        <a:fill>
          <a:solidFill>
            <a:srgbClr val="E3CACA"/>
          </a:solidFill>
        </a:fill>
      </a:tcStyle>
    </a:band1H>
    <a:band2H>
      <a:tcTxStyle/>
      <a:tcStyle>
        <a:tcBdr/>
      </a:tcStyle>
    </a:band2H>
    <a:band1V>
      <a:tcTxStyle/>
      <a:tcStyle>
        <a:tcBdr/>
        <a:fill>
          <a:solidFill>
            <a:srgbClr val="E3CACA"/>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154955" y="1447800"/>
            <a:ext cx="8825658" cy="332958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7200"/>
              <a:buFont typeface="Century Gothic"/>
              <a:buNone/>
              <a:defRPr sz="7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9" name="Shape 19"/>
          <p:cNvSpPr txBox="1">
            <a:spLocks noGrp="1"/>
          </p:cNvSpPr>
          <p:nvPr>
            <p:ph type="subTitle" idx="1"/>
          </p:nvPr>
        </p:nvSpPr>
        <p:spPr>
          <a:xfrm>
            <a:off x="1154955" y="4777380"/>
            <a:ext cx="8825658" cy="861420"/>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R="0" lvl="1" algn="ctr"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R="0" lvl="2"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R="0" lvl="4"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R="0" lvl="5"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R="0" lvl="6"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R="0" lvl="7"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R="0" lvl="8" algn="ctr"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0" name="Shape 2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1" name="Shape 2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2" name="Shape 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154956" y="4800587"/>
            <a:ext cx="8825657"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2400"/>
              <a:buFont typeface="Century Gothic"/>
              <a:buNone/>
              <a:defRPr sz="24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76" name="Shape 76"/>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7" name="Shape 77"/>
          <p:cNvSpPr txBox="1">
            <a:spLocks noGrp="1"/>
          </p:cNvSpPr>
          <p:nvPr>
            <p:ph type="body" idx="1"/>
          </p:nvPr>
        </p:nvSpPr>
        <p:spPr>
          <a:xfrm>
            <a:off x="1154956" y="5367325"/>
            <a:ext cx="8825656" cy="49371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8" name="Shape 7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9" name="Shape 7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0" name="Shape 8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154954" y="1447800"/>
            <a:ext cx="8825659" cy="1981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800"/>
              <a:buFont typeface="Century Gothic"/>
              <a:buNone/>
              <a:defRPr sz="48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83" name="Shape 83"/>
          <p:cNvSpPr txBox="1">
            <a:spLocks noGrp="1"/>
          </p:cNvSpPr>
          <p:nvPr>
            <p:ph type="body" idx="1"/>
          </p:nvPr>
        </p:nvSpPr>
        <p:spPr>
          <a:xfrm>
            <a:off x="1154954" y="3657600"/>
            <a:ext cx="8825659" cy="23622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84" name="Shape 8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5" name="Shape 8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6" name="Shape 8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574801" y="1447800"/>
            <a:ext cx="7999315" cy="232337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800"/>
              <a:buFont typeface="Century Gothic"/>
              <a:buNone/>
              <a:defRPr sz="48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89" name="Shape 89"/>
          <p:cNvSpPr txBox="1">
            <a:spLocks noGrp="1"/>
          </p:cNvSpPr>
          <p:nvPr>
            <p:ph type="body" idx="1"/>
          </p:nvPr>
        </p:nvSpPr>
        <p:spPr>
          <a:xfrm>
            <a:off x="1930400" y="3771174"/>
            <a:ext cx="7279649" cy="342174"/>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small">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0" name="Shape 90"/>
          <p:cNvSpPr txBox="1">
            <a:spLocks noGrp="1"/>
          </p:cNvSpPr>
          <p:nvPr>
            <p:ph type="body" idx="2"/>
          </p:nvPr>
        </p:nvSpPr>
        <p:spPr>
          <a:xfrm>
            <a:off x="1154954" y="4350657"/>
            <a:ext cx="8825659" cy="16764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91" name="Shape 9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2" name="Shape 9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3" name="Shape 9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
        <p:nvSpPr>
          <p:cNvPr id="94" name="Shape 94"/>
          <p:cNvSpPr txBox="1"/>
          <p:nvPr/>
        </p:nvSpPr>
        <p:spPr>
          <a:xfrm>
            <a:off x="898295" y="971253"/>
            <a:ext cx="801912"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200" b="0" i="0">
                <a:solidFill>
                  <a:srgbClr val="86D1D8"/>
                </a:solidFill>
                <a:latin typeface="Arial"/>
                <a:ea typeface="Arial"/>
                <a:cs typeface="Arial"/>
                <a:sym typeface="Arial"/>
              </a:rPr>
              <a:t>“</a:t>
            </a:r>
            <a:endParaRPr/>
          </a:p>
        </p:txBody>
      </p:sp>
      <p:sp>
        <p:nvSpPr>
          <p:cNvPr id="95" name="Shape 95"/>
          <p:cNvSpPr txBox="1"/>
          <p:nvPr/>
        </p:nvSpPr>
        <p:spPr>
          <a:xfrm>
            <a:off x="9330490" y="2613787"/>
            <a:ext cx="801912"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200" b="0" i="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154954" y="3124201"/>
            <a:ext cx="8825660" cy="165318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4000"/>
              <a:buFont typeface="Century Gothic"/>
              <a:buNone/>
              <a:defRPr sz="40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98" name="Shape 98"/>
          <p:cNvSpPr txBox="1">
            <a:spLocks noGrp="1"/>
          </p:cNvSpPr>
          <p:nvPr>
            <p:ph type="body" idx="1"/>
          </p:nvPr>
        </p:nvSpPr>
        <p:spPr>
          <a:xfrm>
            <a:off x="1154954" y="4777381"/>
            <a:ext cx="8825659"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9" name="Shape 9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0" name="Shape 10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1" name="Shape 10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04" name="Shape 104"/>
          <p:cNvSpPr txBox="1">
            <a:spLocks noGrp="1"/>
          </p:cNvSpPr>
          <p:nvPr>
            <p:ph type="body" idx="1"/>
          </p:nvPr>
        </p:nvSpPr>
        <p:spPr>
          <a:xfrm>
            <a:off x="632947" y="1981200"/>
            <a:ext cx="2946866"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5" name="Shape 105"/>
          <p:cNvSpPr txBox="1">
            <a:spLocks noGrp="1"/>
          </p:cNvSpPr>
          <p:nvPr>
            <p:ph type="body" idx="2"/>
          </p:nvPr>
        </p:nvSpPr>
        <p:spPr>
          <a:xfrm>
            <a:off x="652463" y="2667000"/>
            <a:ext cx="2927350" cy="3589338"/>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6" name="Shape 106"/>
          <p:cNvSpPr txBox="1">
            <a:spLocks noGrp="1"/>
          </p:cNvSpPr>
          <p:nvPr>
            <p:ph type="body" idx="3"/>
          </p:nvPr>
        </p:nvSpPr>
        <p:spPr>
          <a:xfrm>
            <a:off x="3883659" y="1981200"/>
            <a:ext cx="2936241"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7" name="Shape 107"/>
          <p:cNvSpPr txBox="1">
            <a:spLocks noGrp="1"/>
          </p:cNvSpPr>
          <p:nvPr>
            <p:ph type="body" idx="4"/>
          </p:nvPr>
        </p:nvSpPr>
        <p:spPr>
          <a:xfrm>
            <a:off x="3873106" y="2667000"/>
            <a:ext cx="2946794" cy="3589338"/>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8" name="Shape 108"/>
          <p:cNvSpPr txBox="1">
            <a:spLocks noGrp="1"/>
          </p:cNvSpPr>
          <p:nvPr>
            <p:ph type="body" idx="5"/>
          </p:nvPr>
        </p:nvSpPr>
        <p:spPr>
          <a:xfrm>
            <a:off x="7124700" y="1981200"/>
            <a:ext cx="2932113"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9" name="Shape 109"/>
          <p:cNvSpPr txBox="1">
            <a:spLocks noGrp="1"/>
          </p:cNvSpPr>
          <p:nvPr>
            <p:ph type="body" idx="6"/>
          </p:nvPr>
        </p:nvSpPr>
        <p:spPr>
          <a:xfrm>
            <a:off x="7124700" y="2667000"/>
            <a:ext cx="2932113" cy="3589338"/>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10" name="Shape 110"/>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11" name="Shape 111"/>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12" name="Shape 11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3" name="Shape 1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4" name="Shape 1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7" name="Shape 117"/>
          <p:cNvSpPr txBox="1">
            <a:spLocks noGrp="1"/>
          </p:cNvSpPr>
          <p:nvPr>
            <p:ph type="body" idx="1"/>
          </p:nvPr>
        </p:nvSpPr>
        <p:spPr>
          <a:xfrm>
            <a:off x="652463" y="4250949"/>
            <a:ext cx="2940050"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8" name="Shape 118"/>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9" name="Shape 119"/>
          <p:cNvSpPr txBox="1">
            <a:spLocks noGrp="1"/>
          </p:cNvSpPr>
          <p:nvPr>
            <p:ph type="body" idx="3"/>
          </p:nvPr>
        </p:nvSpPr>
        <p:spPr>
          <a:xfrm>
            <a:off x="652463" y="4827211"/>
            <a:ext cx="2940050" cy="65918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0" name="Shape 120"/>
          <p:cNvSpPr txBox="1">
            <a:spLocks noGrp="1"/>
          </p:cNvSpPr>
          <p:nvPr>
            <p:ph type="body" idx="4"/>
          </p:nvPr>
        </p:nvSpPr>
        <p:spPr>
          <a:xfrm>
            <a:off x="3889375" y="4250949"/>
            <a:ext cx="2930525"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1" name="Shape 121"/>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2" name="Shape 122"/>
          <p:cNvSpPr txBox="1">
            <a:spLocks noGrp="1"/>
          </p:cNvSpPr>
          <p:nvPr>
            <p:ph type="body" idx="6"/>
          </p:nvPr>
        </p:nvSpPr>
        <p:spPr>
          <a:xfrm>
            <a:off x="3888022" y="4827210"/>
            <a:ext cx="2934406" cy="65918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3" name="Shape 123"/>
          <p:cNvSpPr txBox="1">
            <a:spLocks noGrp="1"/>
          </p:cNvSpPr>
          <p:nvPr>
            <p:ph type="body" idx="7"/>
          </p:nvPr>
        </p:nvSpPr>
        <p:spPr>
          <a:xfrm>
            <a:off x="7124700" y="4250949"/>
            <a:ext cx="2932113"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4" name="Shape 124"/>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5" name="Shape 125"/>
          <p:cNvSpPr txBox="1">
            <a:spLocks noGrp="1"/>
          </p:cNvSpPr>
          <p:nvPr>
            <p:ph type="body" idx="9"/>
          </p:nvPr>
        </p:nvSpPr>
        <p:spPr>
          <a:xfrm>
            <a:off x="7124575" y="4827208"/>
            <a:ext cx="2935997" cy="65918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cxnSp>
        <p:nvCxnSpPr>
          <p:cNvPr id="126" name="Shape 126"/>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med" len="med"/>
            <a:tailEnd type="none" w="med" len="med"/>
          </a:ln>
        </p:spPr>
      </p:cxnSp>
      <p:cxnSp>
        <p:nvCxnSpPr>
          <p:cNvPr id="127" name="Shape 127"/>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med" len="med"/>
            <a:tailEnd type="none" w="med" len="med"/>
          </a:ln>
        </p:spPr>
      </p:cxnSp>
      <p:sp>
        <p:nvSpPr>
          <p:cNvPr id="128" name="Shape 12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9" name="Shape 12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0" name="Shape 13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3" name="Shape 133"/>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4" name="Shape 13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5" name="Shape 13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6" name="Shape 13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rot="5400000">
            <a:off x="6267450" y="2466975"/>
            <a:ext cx="5826125" cy="17526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9" name="Shape 139"/>
          <p:cNvSpPr txBox="1">
            <a:spLocks noGrp="1"/>
          </p:cNvSpPr>
          <p:nvPr>
            <p:ph type="body" idx="1"/>
          </p:nvPr>
        </p:nvSpPr>
        <p:spPr>
          <a:xfrm rot="5400000">
            <a:off x="1679575" y="-139699"/>
            <a:ext cx="5368924" cy="7423149"/>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0" name="Shape 14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1" name="Shape 14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2" name="Shape 14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5" name="Shape 25"/>
          <p:cNvSpPr txBox="1">
            <a:spLocks noGrp="1"/>
          </p:cNvSpPr>
          <p:nvPr>
            <p:ph type="body" idx="1"/>
          </p:nvPr>
        </p:nvSpPr>
        <p:spPr>
          <a:xfrm>
            <a:off x="1103312" y="2052918"/>
            <a:ext cx="8946541" cy="4195481"/>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6" name="Shape 2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7" name="Shape 2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8" name="Shape 2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154956" y="2861733"/>
            <a:ext cx="8825657" cy="191564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4000"/>
              <a:buFont typeface="Century Gothic"/>
              <a:buNone/>
              <a:defRPr sz="40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1" name="Shape 31"/>
          <p:cNvSpPr txBox="1">
            <a:spLocks noGrp="1"/>
          </p:cNvSpPr>
          <p:nvPr>
            <p:ph type="body" idx="1"/>
          </p:nvPr>
        </p:nvSpPr>
        <p:spPr>
          <a:xfrm>
            <a:off x="1154955" y="4777381"/>
            <a:ext cx="8825658"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600"/>
              <a:buFont typeface="Noto Sans Symbols"/>
              <a:buNone/>
              <a:defRPr sz="20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440"/>
              <a:buFont typeface="Noto Sans Symbols"/>
              <a:buNone/>
              <a:defRPr sz="18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32" name="Shape 3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3" name="Shape 3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4" name="Shape 3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37" name="Shape 37"/>
          <p:cNvSpPr txBox="1">
            <a:spLocks noGrp="1"/>
          </p:cNvSpPr>
          <p:nvPr>
            <p:ph type="body" idx="1"/>
          </p:nvPr>
        </p:nvSpPr>
        <p:spPr>
          <a:xfrm>
            <a:off x="1103312" y="2060575"/>
            <a:ext cx="4396339" cy="4195763"/>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8" name="Shape 38"/>
          <p:cNvSpPr txBox="1">
            <a:spLocks noGrp="1"/>
          </p:cNvSpPr>
          <p:nvPr>
            <p:ph type="body" idx="2"/>
          </p:nvPr>
        </p:nvSpPr>
        <p:spPr>
          <a:xfrm>
            <a:off x="5654493" y="2056092"/>
            <a:ext cx="4396341" cy="4200245"/>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39" name="Shape 3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0" name="Shape 4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1" name="Shape 4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44" name="Shape 44"/>
          <p:cNvSpPr txBox="1">
            <a:spLocks noGrp="1"/>
          </p:cNvSpPr>
          <p:nvPr>
            <p:ph type="body" idx="1"/>
          </p:nvPr>
        </p:nvSpPr>
        <p:spPr>
          <a:xfrm>
            <a:off x="1103313" y="1905000"/>
            <a:ext cx="4396338"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5" name="Shape 45"/>
          <p:cNvSpPr txBox="1">
            <a:spLocks noGrp="1"/>
          </p:cNvSpPr>
          <p:nvPr>
            <p:ph type="body" idx="2"/>
          </p:nvPr>
        </p:nvSpPr>
        <p:spPr>
          <a:xfrm>
            <a:off x="1103312" y="2514600"/>
            <a:ext cx="4396339" cy="3741738"/>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6" name="Shape 46"/>
          <p:cNvSpPr txBox="1">
            <a:spLocks noGrp="1"/>
          </p:cNvSpPr>
          <p:nvPr>
            <p:ph type="body" idx="3"/>
          </p:nvPr>
        </p:nvSpPr>
        <p:spPr>
          <a:xfrm>
            <a:off x="5654495" y="1905000"/>
            <a:ext cx="4396339"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rgbClr val="86D1D8"/>
              </a:buClr>
              <a:buSzPts val="1920"/>
              <a:buFont typeface="Noto Sans Symbols"/>
              <a:buNone/>
              <a:defRPr sz="2400" b="0" i="0" u="none" strike="noStrike" cap="none">
                <a:solidFill>
                  <a:srgbClr val="86D1D8"/>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1600"/>
              <a:buFont typeface="Noto Sans Symbols"/>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1440"/>
              <a:buFont typeface="Noto Sans Symbols"/>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1280"/>
              <a:buFont typeface="Noto Sans Symbols"/>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7" name="Shape 47"/>
          <p:cNvSpPr txBox="1">
            <a:spLocks noGrp="1"/>
          </p:cNvSpPr>
          <p:nvPr>
            <p:ph type="body" idx="4"/>
          </p:nvPr>
        </p:nvSpPr>
        <p:spPr>
          <a:xfrm>
            <a:off x="5654495" y="2514600"/>
            <a:ext cx="4396339" cy="3741738"/>
          </a:xfrm>
          <a:prstGeom prst="rect">
            <a:avLst/>
          </a:prstGeom>
          <a:noFill/>
          <a:ln>
            <a:noFill/>
          </a:ln>
        </p:spPr>
        <p:txBody>
          <a:bodyPr spcFirstLastPara="1" wrap="square" lIns="91425" tIns="91425" rIns="91425" bIns="91425" anchor="t" anchorCtr="0"/>
          <a:lstStyle>
            <a:lvl1pPr marL="457200" marR="0" lvl="0"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289560"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289559" algn="l" rtl="0">
              <a:spcBef>
                <a:spcPts val="1000"/>
              </a:spcBef>
              <a:spcAft>
                <a:spcPts val="0"/>
              </a:spcAft>
              <a:buClr>
                <a:srgbClr val="86D1D8"/>
              </a:buClr>
              <a:buSzPts val="96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48" name="Shape 4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9" name="Shape 4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0" name="Shape 5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53" name="Shape 5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4" name="Shape 5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5" name="Shape 5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8" name="Shape 5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9" name="Shape 5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154953" y="1447800"/>
            <a:ext cx="3401064" cy="14478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2400"/>
              <a:buFont typeface="Century Gothic"/>
              <a:buNone/>
              <a:defRPr sz="24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62" name="Shape 62"/>
          <p:cNvSpPr txBox="1">
            <a:spLocks noGrp="1"/>
          </p:cNvSpPr>
          <p:nvPr>
            <p:ph type="body" idx="1"/>
          </p:nvPr>
        </p:nvSpPr>
        <p:spPr>
          <a:xfrm>
            <a:off x="4784616" y="1447800"/>
            <a:ext cx="5195997" cy="4572000"/>
          </a:xfrm>
          <a:prstGeom prst="rect">
            <a:avLst/>
          </a:prstGeom>
          <a:noFill/>
          <a:ln>
            <a:noFill/>
          </a:ln>
        </p:spPr>
        <p:txBody>
          <a:bodyPr spcFirstLastPara="1" wrap="square" lIns="91425" tIns="91425" rIns="91425" bIns="91425" anchor="ctr"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3" name="Shape 63"/>
          <p:cNvSpPr txBox="1">
            <a:spLocks noGrp="1"/>
          </p:cNvSpPr>
          <p:nvPr>
            <p:ph type="body" idx="2"/>
          </p:nvPr>
        </p:nvSpPr>
        <p:spPr>
          <a:xfrm>
            <a:off x="1154953" y="3129280"/>
            <a:ext cx="3401063" cy="2895599"/>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64" name="Shape 6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5" name="Shape 6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6" name="Shape 6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153907" y="1854192"/>
            <a:ext cx="5092906" cy="157480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69" name="Shape 69"/>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91425" rIns="91425" bIns="91425"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0" name="Shape 70"/>
          <p:cNvSpPr txBox="1">
            <a:spLocks noGrp="1"/>
          </p:cNvSpPr>
          <p:nvPr>
            <p:ph type="body" idx="1"/>
          </p:nvPr>
        </p:nvSpPr>
        <p:spPr>
          <a:xfrm>
            <a:off x="1154954" y="3657600"/>
            <a:ext cx="5084979" cy="13716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86D1D8"/>
              </a:buClr>
              <a:buSzPts val="1120"/>
              <a:buFont typeface="Noto Sans Symbols"/>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spcBef>
                <a:spcPts val="1000"/>
              </a:spcBef>
              <a:spcAft>
                <a:spcPts val="0"/>
              </a:spcAft>
              <a:buClr>
                <a:srgbClr val="86D1D8"/>
              </a:buClr>
              <a:buSzPts val="960"/>
              <a:buFont typeface="Noto Sans Symbols"/>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spcBef>
                <a:spcPts val="1000"/>
              </a:spcBef>
              <a:spcAft>
                <a:spcPts val="0"/>
              </a:spcAft>
              <a:buClr>
                <a:srgbClr val="86D1D8"/>
              </a:buClr>
              <a:buSzPts val="800"/>
              <a:buFont typeface="Noto Sans Symbols"/>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spcBef>
                <a:spcPts val="1000"/>
              </a:spcBef>
              <a:spcAft>
                <a:spcPts val="0"/>
              </a:spcAft>
              <a:buClr>
                <a:srgbClr val="86D1D8"/>
              </a:buClr>
              <a:buSzPts val="720"/>
              <a:buFont typeface="Noto Sans Symbols"/>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71" name="Shape 7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2" name="Shape 7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3" name="Shape 7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7" name="Shape 7"/>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8" name="Shape 8"/>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Shape 9"/>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0" name="Shape 10"/>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1" name="Shape 1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title"/>
          </p:nvPr>
        </p:nvSpPr>
        <p:spPr>
          <a:xfrm>
            <a:off x="646111" y="452718"/>
            <a:ext cx="9404723" cy="140053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Shape 13"/>
          <p:cNvSpPr txBox="1">
            <a:spLocks noGrp="1"/>
          </p:cNvSpPr>
          <p:nvPr>
            <p:ph type="body" idx="1"/>
          </p:nvPr>
        </p:nvSpPr>
        <p:spPr>
          <a:xfrm>
            <a:off x="1103312" y="2052918"/>
            <a:ext cx="8946541" cy="4195481"/>
          </a:xfrm>
          <a:prstGeom prst="rect">
            <a:avLst/>
          </a:prstGeom>
          <a:noFill/>
          <a:ln>
            <a:noFill/>
          </a:ln>
        </p:spPr>
        <p:txBody>
          <a:bodyPr spcFirstLastPara="1" wrap="square" lIns="91425" tIns="91425" rIns="91425" bIns="91425"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Shape 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Shape 1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Shape 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7200"/>
              <a:buFont typeface="Century Gothic"/>
              <a:buNone/>
            </a:pPr>
            <a:r>
              <a:rPr lang="en-US" sz="7200" b="0" i="0" u="none" strike="noStrike" cap="none">
                <a:solidFill>
                  <a:schemeClr val="lt1"/>
                </a:solidFill>
                <a:latin typeface="Century Gothic"/>
                <a:ea typeface="Century Gothic"/>
                <a:cs typeface="Century Gothic"/>
                <a:sym typeface="Century Gothic"/>
              </a:rPr>
              <a:t>CRIMINAL</a:t>
            </a:r>
            <a:r>
              <a:rPr lang="en-US" sz="7200" b="0" i="0" u="none" strike="noStrike" cap="none">
                <a:solidFill>
                  <a:srgbClr val="FFFF00"/>
                </a:solidFill>
                <a:latin typeface="Century Gothic"/>
                <a:ea typeface="Century Gothic"/>
                <a:cs typeface="Century Gothic"/>
                <a:sym typeface="Century Gothic"/>
              </a:rPr>
              <a:t> VIOLENCE</a:t>
            </a:r>
            <a:endParaRPr/>
          </a:p>
        </p:txBody>
      </p:sp>
      <p:sp>
        <p:nvSpPr>
          <p:cNvPr id="148" name="Shape 148"/>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86D1D8"/>
              </a:buClr>
              <a:buSzPts val="1600"/>
              <a:buFont typeface="Noto Sans Symbols"/>
              <a:buNone/>
            </a:pPr>
            <a:r>
              <a:rPr lang="en-US" sz="2000" b="0" i="0" u="none" strike="noStrike" cap="none">
                <a:solidFill>
                  <a:srgbClr val="86D1D8"/>
                </a:solidFill>
                <a:latin typeface="Century Gothic"/>
                <a:ea typeface="Century Gothic"/>
                <a:cs typeface="Century Gothic"/>
                <a:sym typeface="Century Gothic"/>
              </a:rPr>
              <a:t>PATTERNS, EXPLANATIONS, AND INTERVENTIONS</a:t>
            </a:r>
            <a:endParaRPr/>
          </a:p>
          <a:p>
            <a:pPr marL="0" marR="0" lvl="0" indent="0" algn="r" rtl="0">
              <a:spcBef>
                <a:spcPts val="1000"/>
              </a:spcBef>
              <a:spcAft>
                <a:spcPts val="0"/>
              </a:spcAft>
              <a:buClr>
                <a:srgbClr val="86D1D8"/>
              </a:buClr>
              <a:buSzPts val="1600"/>
              <a:buFont typeface="Noto Sans Symbols"/>
              <a:buNone/>
            </a:pPr>
            <a:r>
              <a:rPr lang="en-US" sz="2000" b="0" i="1" u="none" strike="noStrike" cap="none">
                <a:solidFill>
                  <a:srgbClr val="86D1D8"/>
                </a:solidFill>
                <a:latin typeface="Century Gothic"/>
                <a:ea typeface="Century Gothic"/>
                <a:cs typeface="Century Gothic"/>
                <a:sym typeface="Century Gothic"/>
              </a:rPr>
              <a:t>FOURTH EDITION</a:t>
            </a:r>
            <a:endParaRPr/>
          </a:p>
        </p:txBody>
      </p:sp>
      <p:sp>
        <p:nvSpPr>
          <p:cNvPr id="149" name="Shape 149"/>
          <p:cNvSpPr txBox="1"/>
          <p:nvPr/>
        </p:nvSpPr>
        <p:spPr>
          <a:xfrm>
            <a:off x="8523173" y="3112590"/>
            <a:ext cx="139012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lt1"/>
                </a:solidFill>
                <a:latin typeface="Century Gothic"/>
                <a:ea typeface="Century Gothic"/>
                <a:cs typeface="Century Gothic"/>
                <a:sym typeface="Century Gothic"/>
              </a:rPr>
              <a:t>CHAPTER 5</a:t>
            </a:r>
            <a:endParaRPr/>
          </a:p>
        </p:txBody>
      </p:sp>
      <p:pic>
        <p:nvPicPr>
          <p:cNvPr id="150" name="Shape 150" descr="A textbook titled Criminal Violence: Patterns, Explanations, and Interventions featuring a woman on the cover, behind shattered glass." title="Criminal Violence textbook cover"/>
          <p:cNvPicPr preferRelativeResize="0"/>
          <p:nvPr/>
        </p:nvPicPr>
        <p:blipFill rotWithShape="1">
          <a:blip r:embed="rId3">
            <a:alphaModFix/>
          </a:blip>
          <a:srcRect/>
          <a:stretch/>
        </p:blipFill>
        <p:spPr>
          <a:xfrm>
            <a:off x="8125976" y="316230"/>
            <a:ext cx="2184518" cy="26969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Differential Association Theory</a:t>
            </a:r>
            <a:endParaRPr/>
          </a:p>
        </p:txBody>
      </p:sp>
      <p:sp>
        <p:nvSpPr>
          <p:cNvPr id="221" name="Shape 221"/>
          <p:cNvSpPr txBox="1">
            <a:spLocks noGrp="1"/>
          </p:cNvSpPr>
          <p:nvPr>
            <p:ph type="body" idx="1"/>
          </p:nvPr>
        </p:nvSpPr>
        <p:spPr>
          <a:xfrm>
            <a:off x="1104293" y="1621843"/>
            <a:ext cx="8946541" cy="419548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Criminal behavior is learned through interaction with others, primarily within intimate personal groups. Learning involves techniques for committing the crime, as well as motives, drives, attitudes, and rationalizations.</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Robberies are often committed by young males, acting in groups of two or more, often in response to peer influence.</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Juvenile offenders tend to report expressive needs for committing robberies (thrills, peer pressure). They are less likely to plan their crimes, and more likely to use partners.</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Adult offenders tend more often to report motivations of financial need and the desire for high living (drugs, alcohol, women). Adults are more likely to plan their offenses and much less likely to use partners as they get older.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Symbolic Interaction Theories</a:t>
            </a:r>
            <a:endParaRPr/>
          </a:p>
        </p:txBody>
      </p:sp>
      <p:sp>
        <p:nvSpPr>
          <p:cNvPr id="227" name="Shape 227"/>
          <p:cNvSpPr txBox="1">
            <a:spLocks noGrp="1"/>
          </p:cNvSpPr>
          <p:nvPr>
            <p:ph type="body" idx="1"/>
          </p:nvPr>
        </p:nvSpPr>
        <p:spPr>
          <a:xfrm>
            <a:off x="522515" y="1331259"/>
            <a:ext cx="11023374" cy="521323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Focus on the meaning of events as perceived by participants in interaction with others. Those meanings have implications for understanding the motives of robbers.</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Jack Katz:</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Persistent offenders: A small group of criminals commit a large share of robberies and assaults. Persistent robbers continue criminal careers despite lengthy periods of incarceration in their youth.</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Purely materialistic explanations for robbery are limited. Although legitimate opportunities may be lacking, the rewards of street robbery are minimal.</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We should focus on how persistent robbers perceive the attractions of robbery, considering the low gain, high risk, and lengthy periods of incarceration it brings.</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Persistent robbers develop “badass” identities beginning in adolescence, showing that one is willing and ready to use violence beyond any calculation of legal, material, and physical costs to oneself.</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Persistent offenders report using violence to silence insults of peers, to avoid being made a fool of, and to dominate a threatening environment.</a:t>
            </a:r>
            <a:endParaRPr/>
          </a:p>
          <a:p>
            <a:pPr marL="742950" marR="0" lvl="1" indent="-194309" algn="l" rtl="0">
              <a:spcBef>
                <a:spcPts val="1000"/>
              </a:spcBef>
              <a:spcAft>
                <a:spcPts val="0"/>
              </a:spcAft>
              <a:buClr>
                <a:srgbClr val="86D1D8"/>
              </a:buClr>
              <a:buSzPts val="1440"/>
              <a:buFont typeface="Noto Sans Symbols"/>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Routine Activities Theory</a:t>
            </a:r>
            <a:endParaRPr/>
          </a:p>
        </p:txBody>
      </p:sp>
      <p:sp>
        <p:nvSpPr>
          <p:cNvPr id="233" name="Shape 233"/>
          <p:cNvSpPr txBox="1">
            <a:spLocks noGrp="1"/>
          </p:cNvSpPr>
          <p:nvPr>
            <p:ph type="body" idx="1"/>
          </p:nvPr>
        </p:nvSpPr>
        <p:spPr>
          <a:xfrm>
            <a:off x="535577" y="1438964"/>
            <a:ext cx="11010312" cy="513165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Predatory crimes require the convergence in space and time of three necessary elements: 1) motivational offenders, 2) suitable targets, and 3) the absence of capable guardians.</a:t>
            </a:r>
            <a:endParaRPr/>
          </a:p>
          <a:p>
            <a:pPr marL="342900" marR="0" lvl="0" indent="-342900" algn="l" rtl="0">
              <a:lnSpc>
                <a:spcPct val="90000"/>
              </a:lnSpc>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Places that have unusually high rates of robbery or other predatory crime are called “hot spots.”</a:t>
            </a:r>
            <a:endParaRPr/>
          </a:p>
          <a:p>
            <a:pPr marL="342900" marR="0" lvl="0" indent="-342900" algn="l" rtl="0">
              <a:lnSpc>
                <a:spcPct val="90000"/>
              </a:lnSpc>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In Minneapolis, 4,166 robbery calls occurred in only 2.2% of all definable places in the city. There were 113 places with more than five robberies in one year.</a:t>
            </a:r>
            <a:endParaRPr/>
          </a:p>
          <a:p>
            <a:pPr marL="342900" marR="0" lvl="0" indent="-342900" algn="l" rtl="0">
              <a:lnSpc>
                <a:spcPct val="90000"/>
              </a:lnSpc>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The five hottest hot spots were 1) an intersection that included bars, a liquor store, and a park, 2) a bus depot, 3) an intersection that included homeless shelters and bars, 4) a downtown mall, and 5) an intersection that included an adult bookstore and several bars.</a:t>
            </a:r>
            <a:endParaRPr/>
          </a:p>
          <a:p>
            <a:pPr marL="342900" marR="0" lvl="0" indent="-342900" algn="l" rtl="0">
              <a:lnSpc>
                <a:spcPct val="90000"/>
              </a:lnSpc>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Such places are busy (high number of potential targets) and provide a clientele that may be engaged in legal (alcohol consumption) or illegal (prostitution, drug use or sales) activities that increase their vulnerability and decrease their likelihood of reporting crimes to the police.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Interventions</a:t>
            </a:r>
            <a:endParaRPr/>
          </a:p>
        </p:txBody>
      </p:sp>
      <p:sp>
        <p:nvSpPr>
          <p:cNvPr id="239" name="Shape 239"/>
          <p:cNvSpPr txBox="1">
            <a:spLocks noGrp="1"/>
          </p:cNvSpPr>
          <p:nvPr>
            <p:ph type="body" idx="1"/>
          </p:nvPr>
        </p:nvSpPr>
        <p:spPr>
          <a:xfrm>
            <a:off x="1247004" y="1582655"/>
            <a:ext cx="8946541" cy="4413196"/>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Targeted law enforcement</a:t>
            </a:r>
            <a:endParaRPr dirty="0"/>
          </a:p>
          <a:p>
            <a:pPr marL="742950" marR="0" lvl="1" indent="-285750" algn="l" rtl="0">
              <a:lnSpc>
                <a:spcPct val="90000"/>
              </a:lnSpc>
              <a:spcBef>
                <a:spcPts val="1000"/>
              </a:spcBef>
              <a:spcAft>
                <a:spcPts val="0"/>
              </a:spcAft>
              <a:buClr>
                <a:srgbClr val="86D1D8"/>
              </a:buClr>
              <a:buSzPts val="1440"/>
              <a:buFont typeface="Noto Sans Symbols"/>
              <a:buChar char="▶"/>
            </a:pPr>
            <a:r>
              <a:rPr lang="en-US" sz="1800" b="0" i="0" u="none" strike="noStrike" cap="none" dirty="0">
                <a:solidFill>
                  <a:schemeClr val="lt1"/>
                </a:solidFill>
                <a:latin typeface="Century Gothic"/>
                <a:ea typeface="Century Gothic"/>
                <a:cs typeface="Century Gothic"/>
                <a:sym typeface="Century Gothic"/>
              </a:rPr>
              <a:t>Increased police presence can reduce robberies, but displacement to other locations can occur.</a:t>
            </a:r>
            <a:endParaRPr dirty="0"/>
          </a:p>
          <a:p>
            <a:pPr marL="342900" marR="0" lvl="0" indent="-342900" algn="l" rtl="0">
              <a:lnSpc>
                <a:spcPct val="90000"/>
              </a:lnSpc>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Sentencing</a:t>
            </a:r>
            <a:endParaRPr dirty="0"/>
          </a:p>
          <a:p>
            <a:pPr marL="742950" marR="0" lvl="1" indent="-285750" algn="l" rtl="0">
              <a:lnSpc>
                <a:spcPct val="90000"/>
              </a:lnSpc>
              <a:spcBef>
                <a:spcPts val="1000"/>
              </a:spcBef>
              <a:spcAft>
                <a:spcPts val="0"/>
              </a:spcAft>
              <a:buClr>
                <a:srgbClr val="86D1D8"/>
              </a:buClr>
              <a:buSzPts val="1440"/>
              <a:buFont typeface="Noto Sans Symbols"/>
              <a:buChar char="▶"/>
            </a:pPr>
            <a:r>
              <a:rPr lang="en-US" sz="1800" b="0" i="0" u="none" strike="noStrike" cap="none" dirty="0">
                <a:solidFill>
                  <a:schemeClr val="lt1"/>
                </a:solidFill>
                <a:latin typeface="Century Gothic"/>
                <a:ea typeface="Century Gothic"/>
                <a:cs typeface="Century Gothic"/>
                <a:sym typeface="Century Gothic"/>
              </a:rPr>
              <a:t>Bartley-Fox Gun Law (1975, in MA) provided a one-year mandatory sentence for anyone convicted of carrying a firearm in public without a proper license and permit.</a:t>
            </a:r>
            <a:endParaRPr dirty="0"/>
          </a:p>
          <a:p>
            <a:pPr marL="1143000" marR="0" lvl="2" indent="-228600" algn="l" rtl="0">
              <a:lnSpc>
                <a:spcPct val="90000"/>
              </a:lnSpc>
              <a:spcBef>
                <a:spcPts val="1000"/>
              </a:spcBef>
              <a:spcAft>
                <a:spcPts val="0"/>
              </a:spcAft>
              <a:buClr>
                <a:srgbClr val="86D1D8"/>
              </a:buClr>
              <a:buSzPts val="1280"/>
              <a:buFont typeface="Noto Sans Symbols"/>
              <a:buChar char="▶"/>
            </a:pPr>
            <a:r>
              <a:rPr lang="en-US" sz="1800" b="0" i="0" u="none" strike="noStrike" cap="none" dirty="0">
                <a:solidFill>
                  <a:schemeClr val="lt1"/>
                </a:solidFill>
                <a:sym typeface="Century Gothic"/>
              </a:rPr>
              <a:t>After 2 years, researchers found fewer gun assaults, gun robberies, and gun homicides.</a:t>
            </a:r>
            <a:endParaRPr sz="1800" dirty="0"/>
          </a:p>
          <a:p>
            <a:pPr marL="1143000" marR="0" lvl="2" indent="-228600" algn="l" rtl="0">
              <a:lnSpc>
                <a:spcPct val="90000"/>
              </a:lnSpc>
              <a:spcBef>
                <a:spcPts val="1000"/>
              </a:spcBef>
              <a:spcAft>
                <a:spcPts val="0"/>
              </a:spcAft>
              <a:buClr>
                <a:srgbClr val="86D1D8"/>
              </a:buClr>
              <a:buSzPts val="1280"/>
              <a:buFont typeface="Noto Sans Symbols"/>
              <a:buChar char="▶"/>
            </a:pPr>
            <a:r>
              <a:rPr lang="en-US" sz="1800" b="0" i="0" u="none" strike="noStrike" cap="none" dirty="0">
                <a:solidFill>
                  <a:schemeClr val="lt1"/>
                </a:solidFill>
                <a:sym typeface="Century Gothic"/>
              </a:rPr>
              <a:t>After 3 years, there was still a significant decrease </a:t>
            </a:r>
            <a:r>
              <a:rPr lang="en-US" sz="1800" b="0" i="0" u="none" strike="noStrike" cap="none" dirty="0" err="1">
                <a:solidFill>
                  <a:schemeClr val="lt1"/>
                </a:solidFill>
                <a:sym typeface="Century Gothic"/>
              </a:rPr>
              <a:t>ingun</a:t>
            </a:r>
            <a:r>
              <a:rPr lang="en-US" sz="1800" b="0" i="0" u="none" strike="noStrike" cap="none" dirty="0">
                <a:solidFill>
                  <a:schemeClr val="lt1"/>
                </a:solidFill>
                <a:sym typeface="Century Gothic"/>
              </a:rPr>
              <a:t> robberies but an increase in non-gun robberies.</a:t>
            </a:r>
            <a:endParaRPr sz="1800" dirty="0"/>
          </a:p>
          <a:p>
            <a:pPr marL="1143000" marR="0" lvl="2" indent="-228600" algn="l" rtl="0">
              <a:lnSpc>
                <a:spcPct val="90000"/>
              </a:lnSpc>
              <a:spcBef>
                <a:spcPts val="1000"/>
              </a:spcBef>
              <a:spcAft>
                <a:spcPts val="0"/>
              </a:spcAft>
              <a:buClr>
                <a:srgbClr val="86D1D8"/>
              </a:buClr>
              <a:buSzPts val="1280"/>
              <a:buFont typeface="Noto Sans Symbols"/>
              <a:buChar char="▶"/>
            </a:pPr>
            <a:r>
              <a:rPr lang="en-US" sz="1800" b="0" i="0" u="none" strike="noStrike" cap="none" dirty="0">
                <a:solidFill>
                  <a:schemeClr val="lt1"/>
                </a:solidFill>
                <a:sym typeface="Century Gothic"/>
              </a:rPr>
              <a:t>Implications: 1) Deterrent effects are temporary, and 2) discretion by police, prosecutors, and judges may have undercut the intent of the laws (e.g., plea bargaining).</a:t>
            </a:r>
            <a:endParaRPr sz="1800" dirty="0"/>
          </a:p>
          <a:p>
            <a:pPr marL="457200" marR="0" lvl="1" indent="0" algn="l" rtl="0">
              <a:lnSpc>
                <a:spcPct val="90000"/>
              </a:lnSpc>
              <a:spcBef>
                <a:spcPts val="1000"/>
              </a:spcBef>
              <a:spcAft>
                <a:spcPts val="0"/>
              </a:spcAft>
              <a:buClr>
                <a:srgbClr val="86D1D8"/>
              </a:buClr>
              <a:buSzPts val="1440"/>
              <a:buFont typeface="Noto Sans Symbols"/>
              <a:buNone/>
            </a:pPr>
            <a:endParaRPr sz="1800" b="0" i="0" u="none" strike="noStrike" cap="none" dirty="0">
              <a:solidFill>
                <a:schemeClr val="lt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Opportunity Reduction Strategies</a:t>
            </a:r>
            <a:endParaRPr/>
          </a:p>
        </p:txBody>
      </p:sp>
      <p:sp>
        <p:nvSpPr>
          <p:cNvPr id="245" name="Shape 245"/>
          <p:cNvSpPr txBox="1">
            <a:spLocks noGrp="1"/>
          </p:cNvSpPr>
          <p:nvPr>
            <p:ph type="body" idx="1"/>
          </p:nvPr>
        </p:nvSpPr>
        <p:spPr>
          <a:xfrm>
            <a:off x="1103312" y="2052918"/>
            <a:ext cx="8946541" cy="295183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According to routine activities theory, robbery can be reduced via reducing opportunities (i.e., decreasing suitability of targets or increasing capable guardianship).</a:t>
            </a:r>
            <a:endParaRPr dirty="0"/>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Crime prevention through environmental design (CPTED).</a:t>
            </a:r>
            <a:endParaRPr dirty="0"/>
          </a:p>
          <a:p>
            <a:pPr marL="742950" marR="0" lvl="1" indent="-285750" algn="l" rtl="0">
              <a:spcBef>
                <a:spcPts val="1000"/>
              </a:spcBef>
              <a:spcAft>
                <a:spcPts val="0"/>
              </a:spcAft>
              <a:buClr>
                <a:srgbClr val="86D1D8"/>
              </a:buClr>
              <a:buSzPts val="1440"/>
              <a:buFont typeface="Noto Sans Symbols"/>
              <a:buChar char="▶"/>
            </a:pPr>
            <a:r>
              <a:rPr lang="en-US" sz="2000" b="0" i="0" u="none" strike="noStrike" cap="none" dirty="0">
                <a:solidFill>
                  <a:schemeClr val="lt1"/>
                </a:solidFill>
                <a:sym typeface="Century Gothic"/>
              </a:rPr>
              <a:t>Physical characteristics of stores, buildings, and other places can be manipulated to decrease the risk of robbery.</a:t>
            </a:r>
            <a:endParaRPr sz="2000" dirty="0"/>
          </a:p>
          <a:p>
            <a:pPr marL="742950" marR="0" lvl="1" indent="-285750" algn="l" rtl="0">
              <a:spcBef>
                <a:spcPts val="1000"/>
              </a:spcBef>
              <a:spcAft>
                <a:spcPts val="0"/>
              </a:spcAft>
              <a:buClr>
                <a:srgbClr val="86D1D8"/>
              </a:buClr>
              <a:buSzPts val="1440"/>
              <a:buFont typeface="Noto Sans Symbols"/>
              <a:buChar char="▶"/>
            </a:pPr>
            <a:r>
              <a:rPr lang="en-US" sz="2000" b="0" i="0" u="none" strike="noStrike" cap="none" dirty="0">
                <a:solidFill>
                  <a:schemeClr val="lt1"/>
                </a:solidFill>
                <a:sym typeface="Century Gothic"/>
              </a:rPr>
              <a:t>CPTED has had an enormous influence on crime control policy and security.</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Main Strategies of CPTED</a:t>
            </a:r>
            <a:endParaRPr/>
          </a:p>
        </p:txBody>
      </p:sp>
      <p:sp>
        <p:nvSpPr>
          <p:cNvPr id="251" name="Shape 251"/>
          <p:cNvSpPr txBox="1">
            <a:spLocks noGrp="1"/>
          </p:cNvSpPr>
          <p:nvPr>
            <p:ph type="body" idx="1"/>
          </p:nvPr>
        </p:nvSpPr>
        <p:spPr>
          <a:xfrm>
            <a:off x="646111" y="1226756"/>
            <a:ext cx="10679386" cy="530467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Natural Surveillance</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A design concept directed primarily at keeping intruders easily observable. Promoted by features that maximize visibility of people, parking areas, and building entrances and exits, including adequate lighting.</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Territorial Reinforcement</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Physical design can create or extend a sphere of influence and users then develop a sense of territorial control while potential offenders, perceiving this control, are discouraged.</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Natural Access Control</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Denying access to crime targets and creating in offenders a perception of risk. Gained by designing streets, sidewalks, building entrances, and neighborhood gateways to clearly indicate public routes and discourage access to private areas.</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Target Hardening</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Features that prohibit entry or access: window locks, deadbolts for doors, interir door hinges.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CPTED Summary</a:t>
            </a:r>
            <a:endParaRPr/>
          </a:p>
        </p:txBody>
      </p:sp>
      <p:sp>
        <p:nvSpPr>
          <p:cNvPr id="257" name="Shape 257"/>
          <p:cNvSpPr txBox="1">
            <a:spLocks noGrp="1"/>
          </p:cNvSpPr>
          <p:nvPr>
            <p:ph type="body" idx="1"/>
          </p:nvPr>
        </p:nvSpPr>
        <p:spPr>
          <a:xfrm>
            <a:off x="1103312" y="1708728"/>
            <a:ext cx="8946541" cy="453967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Robbery was reduced most strongly by four measures:</a:t>
            </a:r>
            <a:endParaRPr dirty="0"/>
          </a:p>
          <a:p>
            <a:pPr marL="457200" marR="0" lvl="0" indent="-457200" algn="l" rtl="0">
              <a:spcBef>
                <a:spcPts val="1000"/>
              </a:spcBef>
              <a:spcAft>
                <a:spcPts val="0"/>
              </a:spcAft>
              <a:buClr>
                <a:srgbClr val="86D1D8"/>
              </a:buClr>
              <a:buSzPts val="1600"/>
              <a:buFont typeface="Century Gothic"/>
              <a:buAutoNum type="arabicPeriod"/>
            </a:pPr>
            <a:r>
              <a:rPr lang="en-US" sz="2000" b="0" i="0" u="none" strike="noStrike" cap="none" dirty="0">
                <a:solidFill>
                  <a:schemeClr val="lt1"/>
                </a:solidFill>
                <a:latin typeface="Century Gothic"/>
                <a:ea typeface="Century Gothic"/>
                <a:cs typeface="Century Gothic"/>
                <a:sym typeface="Century Gothic"/>
              </a:rPr>
              <a:t>Tow or more clerks on duty (employee surveillance</a:t>
            </a:r>
            <a:endParaRPr dirty="0"/>
          </a:p>
          <a:p>
            <a:pPr marL="457200" marR="0" lvl="0" indent="-457200" algn="l" rtl="0">
              <a:spcBef>
                <a:spcPts val="1000"/>
              </a:spcBef>
              <a:spcAft>
                <a:spcPts val="0"/>
              </a:spcAft>
              <a:buClr>
                <a:srgbClr val="86D1D8"/>
              </a:buClr>
              <a:buSzPts val="1600"/>
              <a:buFont typeface="Century Gothic"/>
              <a:buAutoNum type="arabicPeriod"/>
            </a:pPr>
            <a:r>
              <a:rPr lang="en-US" sz="2000" b="0" i="0" u="none" strike="noStrike" cap="none" dirty="0">
                <a:solidFill>
                  <a:schemeClr val="lt1"/>
                </a:solidFill>
                <a:latin typeface="Century Gothic"/>
                <a:ea typeface="Century Gothic"/>
                <a:cs typeface="Century Gothic"/>
                <a:sym typeface="Century Gothic"/>
              </a:rPr>
              <a:t>Cash handling techniques (target removal)</a:t>
            </a:r>
            <a:endParaRPr dirty="0"/>
          </a:p>
          <a:p>
            <a:pPr marL="457200" marR="0" lvl="0" indent="-457200" algn="l" rtl="0">
              <a:spcBef>
                <a:spcPts val="1000"/>
              </a:spcBef>
              <a:spcAft>
                <a:spcPts val="0"/>
              </a:spcAft>
              <a:buClr>
                <a:srgbClr val="86D1D8"/>
              </a:buClr>
              <a:buSzPts val="1600"/>
              <a:buFont typeface="Century Gothic"/>
              <a:buAutoNum type="arabicPeriod"/>
            </a:pPr>
            <a:r>
              <a:rPr lang="en-US" sz="2000" b="0" i="0" u="none" strike="noStrike" cap="none" dirty="0">
                <a:solidFill>
                  <a:schemeClr val="lt1"/>
                </a:solidFill>
                <a:latin typeface="Century Gothic"/>
                <a:ea typeface="Century Gothic"/>
                <a:cs typeface="Century Gothic"/>
                <a:sym typeface="Century Gothic"/>
              </a:rPr>
              <a:t>Access control</a:t>
            </a:r>
            <a:endParaRPr dirty="0"/>
          </a:p>
          <a:p>
            <a:pPr marL="457200" marR="0" lvl="0" indent="-457200" algn="l" rtl="0">
              <a:spcBef>
                <a:spcPts val="1000"/>
              </a:spcBef>
              <a:spcAft>
                <a:spcPts val="0"/>
              </a:spcAft>
              <a:buClr>
                <a:srgbClr val="86D1D8"/>
              </a:buClr>
              <a:buSzPts val="1600"/>
              <a:buFont typeface="Century Gothic"/>
              <a:buAutoNum type="arabicPeriod"/>
            </a:pPr>
            <a:r>
              <a:rPr lang="en-US" sz="2000" b="0" i="0" u="none" strike="noStrike" cap="none" dirty="0">
                <a:solidFill>
                  <a:schemeClr val="lt1"/>
                </a:solidFill>
                <a:latin typeface="Century Gothic"/>
                <a:ea typeface="Century Gothic"/>
                <a:cs typeface="Century Gothic"/>
                <a:sym typeface="Century Gothic"/>
              </a:rPr>
              <a:t>Natural surveillance (e.g., enhanced visibility and less obstruction of windows.</a:t>
            </a:r>
            <a:endParaRPr dirty="0"/>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The success and prevention of robbery still depends upon voluntary compliance</a:t>
            </a:r>
            <a:endParaRPr dirty="0"/>
          </a:p>
          <a:p>
            <a:pPr marL="742950" marR="0" lvl="1" indent="-285750" algn="l" rtl="0">
              <a:spcBef>
                <a:spcPts val="1000"/>
              </a:spcBef>
              <a:spcAft>
                <a:spcPts val="0"/>
              </a:spcAft>
              <a:buClr>
                <a:srgbClr val="86D1D8"/>
              </a:buClr>
              <a:buSzPts val="1440"/>
              <a:buFont typeface="Noto Sans Symbols"/>
              <a:buChar char="▶"/>
            </a:pPr>
            <a:r>
              <a:rPr lang="en-US" sz="2000" b="0" i="0" u="none" strike="noStrike" cap="none" dirty="0">
                <a:solidFill>
                  <a:schemeClr val="lt1"/>
                </a:solidFill>
                <a:sym typeface="Century Gothic"/>
              </a:rPr>
              <a:t>A contradiction exists from an industry’s need to provide adequate protection while holding operating costs to a minimum.</a:t>
            </a:r>
            <a:endParaRP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Outline</a:t>
            </a:r>
            <a:endParaRPr/>
          </a:p>
        </p:txBody>
      </p:sp>
      <p:sp>
        <p:nvSpPr>
          <p:cNvPr id="156" name="Shape 156"/>
          <p:cNvSpPr txBox="1">
            <a:spLocks noGrp="1"/>
          </p:cNvSpPr>
          <p:nvPr>
            <p:ph type="body" idx="1"/>
          </p:nvPr>
        </p:nvSpPr>
        <p:spPr>
          <a:xfrm>
            <a:off x="1104293" y="1556529"/>
            <a:ext cx="8946541" cy="419548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Patterns and Trends</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Explanations</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Strain Theory and Differential Opportunity</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Control Theory</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Differential Association</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Symbolic Interaction</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Routine Activities Theory</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Interventions</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Criminal Justice Approaches</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Opportunity Reduction Approaches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Definition</a:t>
            </a:r>
            <a:endParaRPr/>
          </a:p>
        </p:txBody>
      </p:sp>
      <p:sp>
        <p:nvSpPr>
          <p:cNvPr id="162" name="Shape 162"/>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86D1D8"/>
              </a:buClr>
              <a:buSzPts val="1600"/>
              <a:buNone/>
            </a:pPr>
            <a:r>
              <a:rPr lang="en-US" sz="2000" b="0" i="0" u="none" strike="noStrike" cap="none" dirty="0">
                <a:solidFill>
                  <a:schemeClr val="lt1"/>
                </a:solidFill>
                <a:latin typeface="Century Gothic"/>
                <a:ea typeface="Century Gothic"/>
                <a:cs typeface="Century Gothic"/>
                <a:sym typeface="Century Gothic"/>
              </a:rPr>
              <a:t>Robbery</a:t>
            </a:r>
            <a:endParaRPr dirty="0"/>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dirty="0">
                <a:solidFill>
                  <a:schemeClr val="lt1"/>
                </a:solidFill>
                <a:latin typeface="Century Gothic"/>
                <a:ea typeface="Century Gothic"/>
                <a:cs typeface="Century Gothic"/>
                <a:sym typeface="Century Gothic"/>
              </a:rPr>
              <a:t>Theft or attempted theft, in a direct confrontation with the victim, by force or the threat of force</a:t>
            </a:r>
            <a:endParaRPr dirty="0"/>
          </a:p>
        </p:txBody>
      </p:sp>
      <p:pic>
        <p:nvPicPr>
          <p:cNvPr id="163" name="Shape 163" descr="A man pointing a gun forward."/>
          <p:cNvPicPr preferRelativeResize="0"/>
          <p:nvPr/>
        </p:nvPicPr>
        <p:blipFill rotWithShape="1">
          <a:blip r:embed="rId3">
            <a:alphaModFix/>
          </a:blip>
          <a:srcRect/>
          <a:stretch/>
        </p:blipFill>
        <p:spPr>
          <a:xfrm>
            <a:off x="4016006" y="3819851"/>
            <a:ext cx="3121152" cy="20807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Robbery Patterns</a:t>
            </a:r>
            <a:endParaRPr/>
          </a:p>
        </p:txBody>
      </p:sp>
      <p:sp>
        <p:nvSpPr>
          <p:cNvPr id="169" name="Shape 169"/>
          <p:cNvSpPr txBox="1">
            <a:spLocks noGrp="1"/>
          </p:cNvSpPr>
          <p:nvPr>
            <p:ph type="body" idx="1"/>
          </p:nvPr>
        </p:nvSpPr>
        <p:spPr>
          <a:xfrm>
            <a:off x="1104293" y="1700221"/>
            <a:ext cx="8946541" cy="40735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86D1D8"/>
              </a:buClr>
              <a:buSzPts val="1480"/>
              <a:buFont typeface="Noto Sans Symbols"/>
              <a:buChar char="▶"/>
            </a:pPr>
            <a:r>
              <a:rPr lang="en-US" sz="1850" b="0" i="0" u="none" strike="noStrike" cap="none" dirty="0">
                <a:solidFill>
                  <a:schemeClr val="lt1"/>
                </a:solidFill>
                <a:latin typeface="Century Gothic"/>
                <a:ea typeface="Century Gothic"/>
                <a:cs typeface="Century Gothic"/>
                <a:sym typeface="Century Gothic"/>
              </a:rPr>
              <a:t>Question: How many robberies result in the death of the victim?</a:t>
            </a:r>
            <a:endParaRPr dirty="0"/>
          </a:p>
          <a:p>
            <a:pPr marL="742950" marR="0" lvl="1" indent="-285750" algn="l" rtl="0">
              <a:lnSpc>
                <a:spcPct val="80000"/>
              </a:lnSpc>
              <a:spcBef>
                <a:spcPts val="1000"/>
              </a:spcBef>
              <a:spcAft>
                <a:spcPts val="0"/>
              </a:spcAft>
              <a:buClr>
                <a:srgbClr val="86D1D8"/>
              </a:buClr>
              <a:buSzPts val="1332"/>
              <a:buFont typeface="Noto Sans Symbols"/>
              <a:buChar char="▶"/>
            </a:pPr>
            <a:r>
              <a:rPr lang="en-US" sz="1665" b="0" i="0" u="none" strike="noStrike" cap="none">
                <a:solidFill>
                  <a:schemeClr val="lt1"/>
                </a:solidFill>
                <a:latin typeface="Century Gothic"/>
                <a:ea typeface="Century Gothic"/>
                <a:cs typeface="Century Gothic"/>
                <a:sym typeface="Century Gothic"/>
              </a:rPr>
              <a:t>Answer: 1.8 per 1,000 people</a:t>
            </a:r>
            <a:endParaRPr/>
          </a:p>
          <a:p>
            <a:pPr marL="742950" marR="0" lvl="1" indent="-201168" algn="l" rtl="0">
              <a:lnSpc>
                <a:spcPct val="80000"/>
              </a:lnSpc>
              <a:spcBef>
                <a:spcPts val="1000"/>
              </a:spcBef>
              <a:spcAft>
                <a:spcPts val="0"/>
              </a:spcAft>
              <a:buClr>
                <a:srgbClr val="86D1D8"/>
              </a:buClr>
              <a:buSzPts val="1332"/>
              <a:buFont typeface="Noto Sans Symbols"/>
              <a:buNone/>
            </a:pPr>
            <a:endParaRPr sz="1665" b="0" i="0" u="none" strike="noStrike" cap="none" dirty="0">
              <a:solidFill>
                <a:schemeClr val="lt1"/>
              </a:solidFill>
              <a:latin typeface="Century Gothic"/>
              <a:ea typeface="Century Gothic"/>
              <a:cs typeface="Century Gothic"/>
              <a:sym typeface="Century Gothic"/>
            </a:endParaRPr>
          </a:p>
          <a:p>
            <a:pPr marL="342900" marR="0" lvl="0" indent="-342900" algn="l" rtl="0">
              <a:lnSpc>
                <a:spcPct val="80000"/>
              </a:lnSpc>
              <a:spcBef>
                <a:spcPts val="1000"/>
              </a:spcBef>
              <a:spcAft>
                <a:spcPts val="0"/>
              </a:spcAft>
              <a:buClr>
                <a:srgbClr val="86D1D8"/>
              </a:buClr>
              <a:buSzPts val="1480"/>
              <a:buFont typeface="Noto Sans Symbols"/>
              <a:buChar char="▶"/>
            </a:pPr>
            <a:r>
              <a:rPr lang="en-US" sz="1850" b="0" i="0" u="none" strike="noStrike" cap="none" dirty="0">
                <a:solidFill>
                  <a:schemeClr val="lt1"/>
                </a:solidFill>
                <a:latin typeface="Century Gothic"/>
                <a:ea typeface="Century Gothic"/>
                <a:cs typeface="Century Gothic"/>
                <a:sym typeface="Century Gothic"/>
              </a:rPr>
              <a:t>Question: How often does injury result from robbery?</a:t>
            </a:r>
            <a:endParaRPr dirty="0"/>
          </a:p>
          <a:p>
            <a:pPr marL="742950" marR="0" lvl="1" indent="-285750" algn="l" rtl="0">
              <a:lnSpc>
                <a:spcPct val="80000"/>
              </a:lnSpc>
              <a:spcBef>
                <a:spcPts val="1000"/>
              </a:spcBef>
              <a:spcAft>
                <a:spcPts val="0"/>
              </a:spcAft>
              <a:buClr>
                <a:srgbClr val="86D1D8"/>
              </a:buClr>
              <a:buSzPts val="1332"/>
              <a:buFont typeface="Noto Sans Symbols"/>
              <a:buChar char="▶"/>
            </a:pPr>
            <a:r>
              <a:rPr lang="en-US" sz="1665" b="0" i="0" u="none" strike="noStrike" cap="none" dirty="0">
                <a:solidFill>
                  <a:schemeClr val="lt1"/>
                </a:solidFill>
                <a:latin typeface="Century Gothic"/>
                <a:ea typeface="Century Gothic"/>
                <a:cs typeface="Century Gothic"/>
                <a:sym typeface="Century Gothic"/>
              </a:rPr>
              <a:t>Answer: Some injury – 26%</a:t>
            </a:r>
            <a:endParaRPr dirty="0"/>
          </a:p>
          <a:p>
            <a:pPr marL="742950" marR="0" lvl="1" indent="-201168" algn="l" rtl="0">
              <a:lnSpc>
                <a:spcPct val="80000"/>
              </a:lnSpc>
              <a:spcBef>
                <a:spcPts val="1000"/>
              </a:spcBef>
              <a:spcAft>
                <a:spcPts val="0"/>
              </a:spcAft>
              <a:buClr>
                <a:srgbClr val="86D1D8"/>
              </a:buClr>
              <a:buSzPts val="1332"/>
              <a:buFont typeface="Noto Sans Symbols"/>
              <a:buNone/>
            </a:pPr>
            <a:endParaRPr sz="1665" b="0" i="0" u="none" strike="noStrike" cap="none" dirty="0">
              <a:solidFill>
                <a:schemeClr val="lt1"/>
              </a:solidFill>
              <a:latin typeface="Century Gothic"/>
              <a:ea typeface="Century Gothic"/>
              <a:cs typeface="Century Gothic"/>
              <a:sym typeface="Century Gothic"/>
            </a:endParaRPr>
          </a:p>
          <a:p>
            <a:pPr marL="342900" marR="0" lvl="0" indent="-342900" algn="l" rtl="0">
              <a:lnSpc>
                <a:spcPct val="80000"/>
              </a:lnSpc>
              <a:spcBef>
                <a:spcPts val="1000"/>
              </a:spcBef>
              <a:spcAft>
                <a:spcPts val="0"/>
              </a:spcAft>
              <a:buClr>
                <a:srgbClr val="86D1D8"/>
              </a:buClr>
              <a:buSzPts val="1480"/>
              <a:buFont typeface="Noto Sans Symbols"/>
              <a:buChar char="▶"/>
            </a:pPr>
            <a:r>
              <a:rPr lang="en-US" sz="1850" b="0" i="0" u="none" strike="noStrike" cap="none" dirty="0">
                <a:solidFill>
                  <a:schemeClr val="lt1"/>
                </a:solidFill>
                <a:latin typeface="Century Gothic"/>
                <a:ea typeface="Century Gothic"/>
                <a:cs typeface="Century Gothic"/>
                <a:sym typeface="Century Gothic"/>
              </a:rPr>
              <a:t>Question: Does risk of injury increase with victim resistance?</a:t>
            </a:r>
            <a:endParaRPr dirty="0"/>
          </a:p>
          <a:p>
            <a:pPr marL="742950" marR="0" lvl="1" indent="-285750" algn="l" rtl="0">
              <a:lnSpc>
                <a:spcPct val="80000"/>
              </a:lnSpc>
              <a:spcBef>
                <a:spcPts val="1000"/>
              </a:spcBef>
              <a:spcAft>
                <a:spcPts val="0"/>
              </a:spcAft>
              <a:buClr>
                <a:srgbClr val="86D1D8"/>
              </a:buClr>
              <a:buSzPts val="1332"/>
              <a:buFont typeface="Noto Sans Symbols"/>
              <a:buChar char="▶"/>
            </a:pPr>
            <a:r>
              <a:rPr lang="en-US" sz="1665" b="0" i="0" u="none" strike="noStrike" cap="none" dirty="0">
                <a:solidFill>
                  <a:schemeClr val="lt1"/>
                </a:solidFill>
                <a:latin typeface="Century Gothic"/>
                <a:ea typeface="Century Gothic"/>
                <a:cs typeface="Century Gothic"/>
                <a:sym typeface="Century Gothic"/>
              </a:rPr>
              <a:t>Probably, but difficult to tell from police records.</a:t>
            </a:r>
            <a:endParaRPr dirty="0"/>
          </a:p>
          <a:p>
            <a:pPr marL="457200" marR="0" lvl="1" indent="0" algn="l" rtl="0">
              <a:lnSpc>
                <a:spcPct val="80000"/>
              </a:lnSpc>
              <a:spcBef>
                <a:spcPts val="1000"/>
              </a:spcBef>
              <a:spcAft>
                <a:spcPts val="0"/>
              </a:spcAft>
              <a:buClr>
                <a:srgbClr val="86D1D8"/>
              </a:buClr>
              <a:buSzPts val="1332"/>
              <a:buFont typeface="Noto Sans Symbols"/>
              <a:buNone/>
            </a:pPr>
            <a:endParaRPr sz="1665" b="0" i="0" u="none" strike="noStrike" cap="none" dirty="0">
              <a:solidFill>
                <a:schemeClr val="lt1"/>
              </a:solidFill>
              <a:latin typeface="Century Gothic"/>
              <a:ea typeface="Century Gothic"/>
              <a:cs typeface="Century Gothic"/>
              <a:sym typeface="Century Gothic"/>
            </a:endParaRPr>
          </a:p>
          <a:p>
            <a:pPr marL="0" marR="0" lvl="0" indent="0" algn="l" rtl="0">
              <a:lnSpc>
                <a:spcPct val="80000"/>
              </a:lnSpc>
              <a:spcBef>
                <a:spcPts val="1000"/>
              </a:spcBef>
              <a:spcAft>
                <a:spcPts val="0"/>
              </a:spcAft>
              <a:buClr>
                <a:srgbClr val="86D1D8"/>
              </a:buClr>
              <a:buSzPts val="1480"/>
              <a:buFont typeface="Noto Sans Symbols"/>
              <a:buNone/>
            </a:pPr>
            <a:r>
              <a:rPr lang="en-US" sz="1850" b="0" i="0" u="none" strike="noStrike" cap="none" dirty="0">
                <a:solidFill>
                  <a:schemeClr val="lt1"/>
                </a:solidFill>
                <a:latin typeface="Century Gothic"/>
                <a:ea typeface="Century Gothic"/>
                <a:cs typeface="Century Gothic"/>
                <a:sym typeface="Century Gothic"/>
              </a:rPr>
              <a:t>Do victims “resist” </a:t>
            </a:r>
            <a:r>
              <a:rPr lang="en-US" sz="1850" b="1" i="0" u="none" strike="noStrike" cap="none" dirty="0">
                <a:solidFill>
                  <a:schemeClr val="lt1"/>
                </a:solidFill>
                <a:latin typeface="Century Gothic"/>
                <a:ea typeface="Century Gothic"/>
                <a:cs typeface="Century Gothic"/>
                <a:sym typeface="Century Gothic"/>
              </a:rPr>
              <a:t>before</a:t>
            </a:r>
            <a:r>
              <a:rPr lang="en-US" sz="1850" b="0" i="0" u="none" strike="noStrike" cap="none" dirty="0">
                <a:solidFill>
                  <a:schemeClr val="lt1"/>
                </a:solidFill>
                <a:latin typeface="Century Gothic"/>
                <a:ea typeface="Century Gothic"/>
                <a:cs typeface="Century Gothic"/>
                <a:sym typeface="Century Gothic"/>
              </a:rPr>
              <a:t> the attack, thinking it is in their best interests to do so, or do they “resist” </a:t>
            </a:r>
            <a:r>
              <a:rPr lang="en-US" sz="1850" b="1" i="0" u="none" strike="noStrike" cap="none" dirty="0">
                <a:solidFill>
                  <a:schemeClr val="lt1"/>
                </a:solidFill>
                <a:latin typeface="Century Gothic"/>
                <a:ea typeface="Century Gothic"/>
                <a:cs typeface="Century Gothic"/>
                <a:sym typeface="Century Gothic"/>
              </a:rPr>
              <a:t>after </a:t>
            </a:r>
            <a:r>
              <a:rPr lang="en-US" sz="1850" b="0" i="0" u="none" strike="noStrike" cap="none" dirty="0">
                <a:solidFill>
                  <a:schemeClr val="lt1"/>
                </a:solidFill>
                <a:latin typeface="Century Gothic"/>
                <a:ea typeface="Century Gothic"/>
                <a:cs typeface="Century Gothic"/>
                <a:sym typeface="Century Gothic"/>
              </a:rPr>
              <a:t>being attacked, perceiving that the offender is so bent on vicious conduct that they have nothing to lose by resisting?</a:t>
            </a:r>
            <a:endParaRPr dirty="0"/>
          </a:p>
          <a:p>
            <a:pPr marL="0" marR="0" lvl="0" indent="0" algn="l" rtl="0">
              <a:lnSpc>
                <a:spcPct val="80000"/>
              </a:lnSpc>
              <a:spcBef>
                <a:spcPts val="1000"/>
              </a:spcBef>
              <a:spcAft>
                <a:spcPts val="0"/>
              </a:spcAft>
              <a:buClr>
                <a:srgbClr val="86D1D8"/>
              </a:buClr>
              <a:buSzPts val="1480"/>
              <a:buFont typeface="Noto Sans Symbols"/>
              <a:buNone/>
            </a:pPr>
            <a:endParaRPr sz="1850" b="0" i="0" u="none" strike="noStrike" cap="none" dirty="0">
              <a:solidFill>
                <a:schemeClr val="lt1"/>
              </a:solidFill>
              <a:latin typeface="Century Gothic"/>
              <a:ea typeface="Century Gothic"/>
              <a:cs typeface="Century Gothic"/>
              <a:sym typeface="Century Gothic"/>
            </a:endParaRPr>
          </a:p>
          <a:p>
            <a:pPr marL="0" marR="0" lvl="0" indent="0" algn="l" rtl="0">
              <a:lnSpc>
                <a:spcPct val="80000"/>
              </a:lnSpc>
              <a:spcBef>
                <a:spcPts val="1000"/>
              </a:spcBef>
              <a:spcAft>
                <a:spcPts val="0"/>
              </a:spcAft>
              <a:buClr>
                <a:srgbClr val="86D1D8"/>
              </a:buClr>
              <a:buSzPts val="1480"/>
              <a:buFont typeface="Noto Sans Symbols"/>
              <a:buNone/>
            </a:pPr>
            <a:endParaRPr sz="1850" b="0" i="0" u="none" strike="noStrike" cap="none" dirty="0">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Robbery Patterns part 2</a:t>
            </a:r>
            <a:endParaRPr sz="4200" b="0" i="0" u="none" strike="noStrike" cap="none">
              <a:solidFill>
                <a:schemeClr val="lt2"/>
              </a:solidFill>
              <a:latin typeface="Century Gothic"/>
              <a:ea typeface="Century Gothic"/>
              <a:cs typeface="Century Gothic"/>
              <a:sym typeface="Century Gothic"/>
            </a:endParaRPr>
          </a:p>
        </p:txBody>
      </p:sp>
      <p:sp>
        <p:nvSpPr>
          <p:cNvPr id="175" name="Shape 175"/>
          <p:cNvSpPr txBox="1">
            <a:spLocks noGrp="1"/>
          </p:cNvSpPr>
          <p:nvPr>
            <p:ph type="body" idx="1"/>
          </p:nvPr>
        </p:nvSpPr>
        <p:spPr>
          <a:xfrm>
            <a:off x="1104293" y="1530403"/>
            <a:ext cx="8946541" cy="4195481"/>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Question: What are the most common offender motivations for using a weapon?</a:t>
            </a:r>
            <a:endParaRPr/>
          </a:p>
          <a:p>
            <a:pPr marL="742950" marR="0" lvl="1" indent="-285750" algn="l" rtl="0">
              <a:lnSpc>
                <a:spcPct val="90000"/>
              </a:lnSpc>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Answer: “Intimidate the victim;” “Protect myself;” “Get away.”</a:t>
            </a:r>
            <a:endParaRPr/>
          </a:p>
          <a:p>
            <a:pPr marL="342900" marR="0" lvl="0" indent="-342900" algn="l" rtl="0">
              <a:lnSpc>
                <a:spcPct val="90000"/>
              </a:lnSpc>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Question: What is the average “take?”</a:t>
            </a:r>
            <a:endParaRPr/>
          </a:p>
          <a:p>
            <a:pPr marL="742950" marR="0" lvl="1" indent="-285750" algn="l" rtl="0">
              <a:lnSpc>
                <a:spcPct val="90000"/>
              </a:lnSpc>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Answer: Median loss: $140.00 (less than $50 in 23% of cases)</a:t>
            </a:r>
            <a:endParaRPr/>
          </a:p>
          <a:p>
            <a:pPr marL="342900" marR="0" lvl="0" indent="-342900" algn="l" rtl="0">
              <a:lnSpc>
                <a:spcPct val="90000"/>
              </a:lnSpc>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Who are the offenders?</a:t>
            </a:r>
            <a:endParaRPr/>
          </a:p>
          <a:p>
            <a:pPr marL="742950" marR="0" lvl="1" indent="-285750" algn="l" rtl="0">
              <a:lnSpc>
                <a:spcPct val="90000"/>
              </a:lnSpc>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Answer: Young, less than 25, male (90%), black (53%)</a:t>
            </a:r>
            <a:endParaRPr/>
          </a:p>
          <a:p>
            <a:pPr marL="342900" marR="0" lvl="0" indent="-342900" algn="l" rtl="0">
              <a:lnSpc>
                <a:spcPct val="90000"/>
              </a:lnSpc>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Question: Who are the victims?</a:t>
            </a:r>
            <a:endParaRPr/>
          </a:p>
          <a:p>
            <a:pPr marL="742950" marR="0" lvl="1" indent="-285750" algn="l" rtl="0">
              <a:lnSpc>
                <a:spcPct val="90000"/>
              </a:lnSpc>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Answer: Largely, the same as offenders.</a:t>
            </a:r>
            <a:endParaRPr/>
          </a:p>
          <a:p>
            <a:pPr marL="342900" marR="0" lvl="0" indent="-342900" algn="l" rtl="0">
              <a:lnSpc>
                <a:spcPct val="90000"/>
              </a:lnSpc>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Question: Do most robbers “specialize” in robbery?</a:t>
            </a:r>
            <a:endParaRPr/>
          </a:p>
          <a:p>
            <a:pPr marL="742950" marR="0" lvl="1" indent="-285750" algn="l" rtl="0">
              <a:lnSpc>
                <a:spcPct val="90000"/>
              </a:lnSpc>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Answer: No, most do not, but “specialists” are very active.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Cycle of Events Leading to Robbery</a:t>
            </a:r>
            <a:endParaRPr/>
          </a:p>
        </p:txBody>
      </p:sp>
      <p:sp>
        <p:nvSpPr>
          <p:cNvPr id="181" name="Shape 181"/>
          <p:cNvSpPr/>
          <p:nvPr/>
        </p:nvSpPr>
        <p:spPr>
          <a:xfrm>
            <a:off x="434108" y="3100251"/>
            <a:ext cx="2087021" cy="1058092"/>
          </a:xfrm>
          <a:prstGeom prst="rect">
            <a:avLst/>
          </a:prstGeom>
          <a:solidFill>
            <a:schemeClr val="accent1"/>
          </a:solidFill>
          <a:ln w="19050" cap="rnd" cmpd="sng">
            <a:solidFill>
              <a:srgbClr val="800F0D"/>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chemeClr val="lt1"/>
                </a:solidFill>
                <a:latin typeface="Century Gothic"/>
                <a:ea typeface="Century Gothic"/>
                <a:cs typeface="Century Gothic"/>
                <a:sym typeface="Century Gothic"/>
              </a:rPr>
              <a:t>Predisposing Background Factors </a:t>
            </a:r>
            <a:r>
              <a:rPr lang="en-US" sz="1200" dirty="0">
                <a:solidFill>
                  <a:schemeClr val="lt1"/>
                </a:solidFill>
                <a:latin typeface="Century Gothic"/>
                <a:ea typeface="Century Gothic"/>
                <a:cs typeface="Century Gothic"/>
                <a:sym typeface="Century Gothic"/>
              </a:rPr>
              <a:t>(e.g., strain, broken homes, negligent parents</a:t>
            </a:r>
            <a:endParaRPr sz="1200" dirty="0"/>
          </a:p>
        </p:txBody>
      </p:sp>
      <p:cxnSp>
        <p:nvCxnSpPr>
          <p:cNvPr id="182" name="Shape 182" descr="A connecting arrow"/>
          <p:cNvCxnSpPr>
            <a:endCxn id="183" idx="1"/>
          </p:cNvCxnSpPr>
          <p:nvPr/>
        </p:nvCxnSpPr>
        <p:spPr>
          <a:xfrm>
            <a:off x="2521132" y="3629297"/>
            <a:ext cx="381000" cy="0"/>
          </a:xfrm>
          <a:prstGeom prst="straightConnector1">
            <a:avLst/>
          </a:prstGeom>
          <a:noFill/>
          <a:ln w="9525" cap="rnd" cmpd="sng">
            <a:solidFill>
              <a:schemeClr val="accent3"/>
            </a:solidFill>
            <a:prstDash val="solid"/>
            <a:round/>
            <a:headEnd type="none" w="med" len="med"/>
            <a:tailEnd type="triangle" w="lg" len="lg"/>
          </a:ln>
        </p:spPr>
      </p:cxnSp>
      <p:sp>
        <p:nvSpPr>
          <p:cNvPr id="183" name="Shape 183"/>
          <p:cNvSpPr/>
          <p:nvPr/>
        </p:nvSpPr>
        <p:spPr>
          <a:xfrm>
            <a:off x="2902132" y="3100251"/>
            <a:ext cx="1606732" cy="1058092"/>
          </a:xfrm>
          <a:prstGeom prst="rect">
            <a:avLst/>
          </a:prstGeom>
          <a:solidFill>
            <a:schemeClr val="accent1"/>
          </a:solidFill>
          <a:ln w="19050" cap="rnd" cmpd="sng">
            <a:solidFill>
              <a:srgbClr val="800F0D"/>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lt1"/>
                </a:solidFill>
                <a:latin typeface="Century Gothic"/>
                <a:ea typeface="Century Gothic"/>
                <a:cs typeface="Century Gothic"/>
                <a:sym typeface="Century Gothic"/>
              </a:rPr>
              <a:t>Participation in Street Culture</a:t>
            </a:r>
            <a:endParaRPr sz="1600" dirty="0"/>
          </a:p>
        </p:txBody>
      </p:sp>
      <p:cxnSp>
        <p:nvCxnSpPr>
          <p:cNvPr id="184" name="Shape 184" descr="A connecting arrow"/>
          <p:cNvCxnSpPr/>
          <p:nvPr/>
        </p:nvCxnSpPr>
        <p:spPr>
          <a:xfrm rot="10800000" flipH="1">
            <a:off x="4508864" y="3629297"/>
            <a:ext cx="655318" cy="6531"/>
          </a:xfrm>
          <a:prstGeom prst="straightConnector1">
            <a:avLst/>
          </a:prstGeom>
          <a:noFill/>
          <a:ln w="9525" cap="rnd" cmpd="sng">
            <a:solidFill>
              <a:schemeClr val="accent3"/>
            </a:solidFill>
            <a:prstDash val="solid"/>
            <a:round/>
            <a:headEnd type="none" w="med" len="med"/>
            <a:tailEnd type="triangle" w="lg" len="lg"/>
          </a:ln>
        </p:spPr>
      </p:cxnSp>
      <p:sp>
        <p:nvSpPr>
          <p:cNvPr id="185" name="Shape 185"/>
          <p:cNvSpPr/>
          <p:nvPr/>
        </p:nvSpPr>
        <p:spPr>
          <a:xfrm>
            <a:off x="5164182" y="3100251"/>
            <a:ext cx="1606732" cy="1058092"/>
          </a:xfrm>
          <a:prstGeom prst="rect">
            <a:avLst/>
          </a:prstGeom>
          <a:solidFill>
            <a:schemeClr val="accent1"/>
          </a:solidFill>
          <a:ln w="19050" cap="rnd" cmpd="sng">
            <a:solidFill>
              <a:srgbClr val="800F0D"/>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lt1"/>
                </a:solidFill>
                <a:latin typeface="Century Gothic"/>
                <a:ea typeface="Century Gothic"/>
                <a:cs typeface="Century Gothic"/>
                <a:sym typeface="Century Gothic"/>
              </a:rPr>
              <a:t>Pursuit of Illicit Action; Conspicuous Consumption</a:t>
            </a:r>
            <a:endParaRPr sz="1600" dirty="0"/>
          </a:p>
        </p:txBody>
      </p:sp>
      <p:cxnSp>
        <p:nvCxnSpPr>
          <p:cNvPr id="186" name="Shape 186" descr="A connecting arrow"/>
          <p:cNvCxnSpPr>
            <a:stCxn id="185" idx="0"/>
            <a:endCxn id="187" idx="1"/>
          </p:cNvCxnSpPr>
          <p:nvPr/>
        </p:nvCxnSpPr>
        <p:spPr>
          <a:xfrm rot="10800000" flipH="1">
            <a:off x="5967548" y="2340951"/>
            <a:ext cx="1256100" cy="759300"/>
          </a:xfrm>
          <a:prstGeom prst="straightConnector1">
            <a:avLst/>
          </a:prstGeom>
          <a:noFill/>
          <a:ln w="9525" cap="rnd" cmpd="sng">
            <a:solidFill>
              <a:schemeClr val="accent3"/>
            </a:solidFill>
            <a:prstDash val="solid"/>
            <a:round/>
            <a:headEnd type="none" w="med" len="med"/>
            <a:tailEnd type="triangle" w="lg" len="lg"/>
          </a:ln>
        </p:spPr>
      </p:cxnSp>
      <p:sp>
        <p:nvSpPr>
          <p:cNvPr id="187" name="Shape 187"/>
          <p:cNvSpPr/>
          <p:nvPr/>
        </p:nvSpPr>
        <p:spPr>
          <a:xfrm>
            <a:off x="7223760" y="1811882"/>
            <a:ext cx="1606732" cy="1058092"/>
          </a:xfrm>
          <a:prstGeom prst="rect">
            <a:avLst/>
          </a:prstGeom>
          <a:solidFill>
            <a:schemeClr val="accent1"/>
          </a:solidFill>
          <a:ln w="19050" cap="rnd" cmpd="sng">
            <a:solidFill>
              <a:srgbClr val="800F0D"/>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lt1"/>
                </a:solidFill>
                <a:latin typeface="Century Gothic"/>
                <a:ea typeface="Century Gothic"/>
                <a:cs typeface="Century Gothic"/>
                <a:sym typeface="Century Gothic"/>
              </a:rPr>
              <a:t>Financial Desperation</a:t>
            </a:r>
            <a:endParaRPr sz="1600" dirty="0"/>
          </a:p>
        </p:txBody>
      </p:sp>
      <p:cxnSp>
        <p:nvCxnSpPr>
          <p:cNvPr id="188" name="Shape 188" descr="A connecting arrow"/>
          <p:cNvCxnSpPr>
            <a:endCxn id="189" idx="0"/>
          </p:cNvCxnSpPr>
          <p:nvPr/>
        </p:nvCxnSpPr>
        <p:spPr>
          <a:xfrm>
            <a:off x="8830526" y="2341012"/>
            <a:ext cx="1406400" cy="591600"/>
          </a:xfrm>
          <a:prstGeom prst="straightConnector1">
            <a:avLst/>
          </a:prstGeom>
          <a:noFill/>
          <a:ln w="9525" cap="rnd" cmpd="sng">
            <a:solidFill>
              <a:schemeClr val="accent3"/>
            </a:solidFill>
            <a:prstDash val="solid"/>
            <a:round/>
            <a:headEnd type="none" w="med" len="med"/>
            <a:tailEnd type="triangle" w="lg" len="lg"/>
          </a:ln>
        </p:spPr>
      </p:cxnSp>
      <p:sp>
        <p:nvSpPr>
          <p:cNvPr id="189" name="Shape 189"/>
          <p:cNvSpPr/>
          <p:nvPr/>
        </p:nvSpPr>
        <p:spPr>
          <a:xfrm>
            <a:off x="9433560" y="2932612"/>
            <a:ext cx="1606732" cy="1058092"/>
          </a:xfrm>
          <a:prstGeom prst="rect">
            <a:avLst/>
          </a:prstGeom>
          <a:solidFill>
            <a:schemeClr val="accent1"/>
          </a:solidFill>
          <a:ln w="19050" cap="rnd" cmpd="sng">
            <a:solidFill>
              <a:srgbClr val="800F0D"/>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lt1"/>
                </a:solidFill>
                <a:latin typeface="Century Gothic"/>
                <a:ea typeface="Century Gothic"/>
                <a:cs typeface="Century Gothic"/>
                <a:sym typeface="Century Gothic"/>
              </a:rPr>
              <a:t>Robbery</a:t>
            </a:r>
            <a:endParaRPr sz="1600" dirty="0"/>
          </a:p>
        </p:txBody>
      </p:sp>
      <p:cxnSp>
        <p:nvCxnSpPr>
          <p:cNvPr id="190" name="Shape 190" descr="A connecting arrow"/>
          <p:cNvCxnSpPr>
            <a:endCxn id="191" idx="3"/>
          </p:cNvCxnSpPr>
          <p:nvPr/>
        </p:nvCxnSpPr>
        <p:spPr>
          <a:xfrm flipH="1">
            <a:off x="8930640" y="3990753"/>
            <a:ext cx="1306200" cy="1014000"/>
          </a:xfrm>
          <a:prstGeom prst="straightConnector1">
            <a:avLst/>
          </a:prstGeom>
          <a:noFill/>
          <a:ln w="9525" cap="rnd" cmpd="sng">
            <a:solidFill>
              <a:schemeClr val="accent3"/>
            </a:solidFill>
            <a:prstDash val="solid"/>
            <a:round/>
            <a:headEnd type="none" w="med" len="med"/>
            <a:tailEnd type="triangle" w="lg" len="lg"/>
          </a:ln>
        </p:spPr>
      </p:cxnSp>
      <p:sp>
        <p:nvSpPr>
          <p:cNvPr id="191" name="Shape 191"/>
          <p:cNvSpPr/>
          <p:nvPr/>
        </p:nvSpPr>
        <p:spPr>
          <a:xfrm>
            <a:off x="7323908" y="4475707"/>
            <a:ext cx="1606732" cy="1058092"/>
          </a:xfrm>
          <a:prstGeom prst="rect">
            <a:avLst/>
          </a:prstGeom>
          <a:solidFill>
            <a:schemeClr val="accent1"/>
          </a:solidFill>
          <a:ln w="19050" cap="rnd" cmpd="sng">
            <a:solidFill>
              <a:srgbClr val="800F0D"/>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lt1"/>
                </a:solidFill>
                <a:latin typeface="Century Gothic"/>
                <a:ea typeface="Century Gothic"/>
                <a:cs typeface="Century Gothic"/>
                <a:sym typeface="Century Gothic"/>
              </a:rPr>
              <a:t>Disposable Cash</a:t>
            </a:r>
            <a:endParaRPr sz="1600" dirty="0"/>
          </a:p>
        </p:txBody>
      </p:sp>
      <p:cxnSp>
        <p:nvCxnSpPr>
          <p:cNvPr id="192" name="Shape 192" descr="A connecting arrow"/>
          <p:cNvCxnSpPr>
            <a:stCxn id="191" idx="1"/>
          </p:cNvCxnSpPr>
          <p:nvPr/>
        </p:nvCxnSpPr>
        <p:spPr>
          <a:xfrm rot="10800000">
            <a:off x="6096008" y="4158453"/>
            <a:ext cx="1227900" cy="846300"/>
          </a:xfrm>
          <a:prstGeom prst="straightConnector1">
            <a:avLst/>
          </a:prstGeom>
          <a:noFill/>
          <a:ln w="9525" cap="rnd" cmpd="sng">
            <a:solidFill>
              <a:schemeClr val="accent3"/>
            </a:solidFill>
            <a:prstDash val="solid"/>
            <a:round/>
            <a:headEnd type="none" w="med" len="med"/>
            <a:tailEnd type="triangle" w="lg" len="lg"/>
          </a:ln>
        </p:spPr>
      </p:cxnSp>
      <p:sp>
        <p:nvSpPr>
          <p:cNvPr id="193" name="Shape 193"/>
          <p:cNvSpPr txBox="1"/>
          <p:nvPr/>
        </p:nvSpPr>
        <p:spPr>
          <a:xfrm>
            <a:off x="914398" y="4754880"/>
            <a:ext cx="1736438" cy="148949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600"/>
              </a:spcAft>
              <a:buClr>
                <a:schemeClr val="lt1"/>
              </a:buClr>
              <a:buSzPts val="1400"/>
              <a:buFont typeface="Arial"/>
              <a:buChar char="•"/>
            </a:pPr>
            <a:r>
              <a:rPr lang="en-US" dirty="0">
                <a:solidFill>
                  <a:schemeClr val="lt1"/>
                </a:solidFill>
                <a:latin typeface="Century Gothic" panose="020B0502020202020204" pitchFamily="34" charset="0"/>
                <a:ea typeface="Century Gothic"/>
                <a:cs typeface="Century Gothic"/>
                <a:sym typeface="Century Gothic"/>
              </a:rPr>
              <a:t>Strain Theory</a:t>
            </a:r>
            <a:endParaRPr dirty="0">
              <a:latin typeface="Century Gothic" panose="020B0502020202020204" pitchFamily="34" charset="0"/>
            </a:endParaRPr>
          </a:p>
          <a:p>
            <a:pPr marL="285750" marR="0" lvl="0" indent="-285750" algn="l" rtl="0">
              <a:spcBef>
                <a:spcPts val="0"/>
              </a:spcBef>
              <a:spcAft>
                <a:spcPts val="600"/>
              </a:spcAft>
              <a:buClr>
                <a:schemeClr val="lt1"/>
              </a:buClr>
              <a:buSzPts val="1400"/>
              <a:buFont typeface="Arial"/>
              <a:buChar char="•"/>
            </a:pPr>
            <a:r>
              <a:rPr lang="en-US" dirty="0">
                <a:solidFill>
                  <a:schemeClr val="lt1"/>
                </a:solidFill>
                <a:latin typeface="Century Gothic" panose="020B0502020202020204" pitchFamily="34" charset="0"/>
                <a:ea typeface="Century Gothic"/>
                <a:cs typeface="Century Gothic"/>
                <a:sym typeface="Century Gothic"/>
              </a:rPr>
              <a:t>Differential Opportunity</a:t>
            </a:r>
            <a:endParaRPr dirty="0">
              <a:latin typeface="Century Gothic" panose="020B0502020202020204" pitchFamily="34" charset="0"/>
            </a:endParaRPr>
          </a:p>
          <a:p>
            <a:pPr marL="285750" marR="0" lvl="0" indent="-285750" algn="l" rtl="0">
              <a:spcBef>
                <a:spcPts val="0"/>
              </a:spcBef>
              <a:spcAft>
                <a:spcPts val="600"/>
              </a:spcAft>
              <a:buClr>
                <a:schemeClr val="lt1"/>
              </a:buClr>
              <a:buSzPts val="1400"/>
              <a:buFont typeface="Arial"/>
              <a:buChar char="•"/>
            </a:pPr>
            <a:r>
              <a:rPr lang="en-US" dirty="0">
                <a:solidFill>
                  <a:schemeClr val="lt1"/>
                </a:solidFill>
                <a:latin typeface="Century Gothic" panose="020B0502020202020204" pitchFamily="34" charset="0"/>
                <a:ea typeface="Century Gothic"/>
                <a:cs typeface="Century Gothic"/>
                <a:sym typeface="Century Gothic"/>
              </a:rPr>
              <a:t>Control Theory</a:t>
            </a:r>
            <a:endParaRPr dirty="0">
              <a:latin typeface="Century Gothic" panose="020B0502020202020204" pitchFamily="34" charset="0"/>
            </a:endParaRPr>
          </a:p>
        </p:txBody>
      </p:sp>
      <p:sp>
        <p:nvSpPr>
          <p:cNvPr id="194" name="Shape 194"/>
          <p:cNvSpPr txBox="1"/>
          <p:nvPr/>
        </p:nvSpPr>
        <p:spPr>
          <a:xfrm>
            <a:off x="2902132" y="4754880"/>
            <a:ext cx="2160519" cy="150447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600"/>
              </a:spcAft>
              <a:buClr>
                <a:schemeClr val="lt1"/>
              </a:buClr>
              <a:buSzPts val="1400"/>
              <a:buFont typeface="Arial"/>
              <a:buChar char="•"/>
            </a:pPr>
            <a:r>
              <a:rPr lang="en-US" sz="1400" dirty="0">
                <a:solidFill>
                  <a:schemeClr val="lt1"/>
                </a:solidFill>
                <a:latin typeface="Century Gothic" panose="020B0502020202020204" pitchFamily="34" charset="0"/>
                <a:ea typeface="Century Gothic"/>
                <a:cs typeface="Century Gothic"/>
                <a:sym typeface="Century Gothic"/>
              </a:rPr>
              <a:t>Techniques of Neutralization</a:t>
            </a:r>
            <a:endParaRPr dirty="0">
              <a:latin typeface="Century Gothic" panose="020B0502020202020204" pitchFamily="34" charset="0"/>
            </a:endParaRPr>
          </a:p>
          <a:p>
            <a:pPr marL="285750" marR="0" lvl="0" indent="-285750" algn="l" rtl="0">
              <a:spcBef>
                <a:spcPts val="0"/>
              </a:spcBef>
              <a:spcAft>
                <a:spcPts val="600"/>
              </a:spcAft>
              <a:buClr>
                <a:schemeClr val="lt1"/>
              </a:buClr>
              <a:buSzPts val="1400"/>
              <a:buFont typeface="Arial"/>
              <a:buChar char="•"/>
            </a:pPr>
            <a:r>
              <a:rPr lang="en-US" sz="1400" dirty="0">
                <a:solidFill>
                  <a:schemeClr val="lt1"/>
                </a:solidFill>
                <a:latin typeface="Century Gothic" panose="020B0502020202020204" pitchFamily="34" charset="0"/>
                <a:ea typeface="Century Gothic"/>
                <a:cs typeface="Century Gothic"/>
                <a:sym typeface="Century Gothic"/>
              </a:rPr>
              <a:t>Differential Association</a:t>
            </a:r>
            <a:endParaRPr dirty="0">
              <a:latin typeface="Century Gothic" panose="020B0502020202020204" pitchFamily="34" charset="0"/>
            </a:endParaRPr>
          </a:p>
          <a:p>
            <a:pPr marL="285750" marR="0" lvl="0" indent="-285750" algn="l" rtl="0">
              <a:spcBef>
                <a:spcPts val="0"/>
              </a:spcBef>
              <a:spcAft>
                <a:spcPts val="600"/>
              </a:spcAft>
              <a:buClr>
                <a:schemeClr val="lt1"/>
              </a:buClr>
              <a:buSzPts val="1400"/>
              <a:buFont typeface="Arial"/>
              <a:buChar char="•"/>
            </a:pPr>
            <a:r>
              <a:rPr lang="en-US" sz="1400" dirty="0">
                <a:solidFill>
                  <a:schemeClr val="lt1"/>
                </a:solidFill>
                <a:latin typeface="Century Gothic" panose="020B0502020202020204" pitchFamily="34" charset="0"/>
                <a:ea typeface="Century Gothic"/>
                <a:cs typeface="Century Gothic"/>
                <a:sym typeface="Century Gothic"/>
              </a:rPr>
              <a:t>Symbolic Interaction</a:t>
            </a:r>
            <a:endParaRPr dirty="0">
              <a:latin typeface="Century Gothic" panose="020B0502020202020204" pitchFamily="34" charset="0"/>
            </a:endParaRPr>
          </a:p>
        </p:txBody>
      </p:sp>
      <p:sp>
        <p:nvSpPr>
          <p:cNvPr id="195" name="Shape 195"/>
          <p:cNvSpPr txBox="1"/>
          <p:nvPr/>
        </p:nvSpPr>
        <p:spPr>
          <a:xfrm>
            <a:off x="9731828" y="4754879"/>
            <a:ext cx="1545771" cy="90701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1400"/>
              <a:buFont typeface="Arial"/>
              <a:buChar char="•"/>
            </a:pPr>
            <a:r>
              <a:rPr lang="en-US" dirty="0">
                <a:solidFill>
                  <a:schemeClr val="lt1"/>
                </a:solidFill>
                <a:latin typeface="Century Gothic"/>
                <a:ea typeface="Century Gothic"/>
                <a:cs typeface="Century Gothic"/>
                <a:sym typeface="Century Gothic"/>
              </a:rPr>
              <a:t>Routine Activities Theory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Strain Theory</a:t>
            </a:r>
            <a:endParaRPr/>
          </a:p>
        </p:txBody>
      </p:sp>
      <p:sp>
        <p:nvSpPr>
          <p:cNvPr id="201" name="Shape 201"/>
          <p:cNvSpPr txBox="1">
            <a:spLocks noGrp="1"/>
          </p:cNvSpPr>
          <p:nvPr>
            <p:ph type="body" idx="1"/>
          </p:nvPr>
        </p:nvSpPr>
        <p:spPr>
          <a:xfrm>
            <a:off x="1220878" y="1331259"/>
            <a:ext cx="8946541" cy="529161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Adaptations to strain (discrepancy between cultural goals and institutional means) include 1) innovation (economically motivated crime); 2) retreatism (e.g., withdrawal into alcohol or drugs), and 3) rebellion (e.g., Cohen’s “reaction formation”). Each might explain some robberies</a:t>
            </a:r>
            <a:endParaRPr/>
          </a:p>
          <a:p>
            <a:pPr marL="0" marR="0" lvl="0" indent="0" algn="l" rtl="0">
              <a:spcBef>
                <a:spcPts val="1000"/>
              </a:spcBef>
              <a:spcAft>
                <a:spcPts val="0"/>
              </a:spcAft>
              <a:buClr>
                <a:srgbClr val="86D1D8"/>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a:p>
            <a:pPr marL="0" marR="0" lvl="0" indent="0" algn="l" rtl="0">
              <a:spcBef>
                <a:spcPts val="1000"/>
              </a:spcBef>
              <a:spcAft>
                <a:spcPts val="0"/>
              </a:spcAft>
              <a:buClr>
                <a:srgbClr val="86D1D8"/>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a:p>
            <a:pPr marL="0" marR="0" lvl="0" indent="0" algn="l" rtl="0">
              <a:spcBef>
                <a:spcPts val="1000"/>
              </a:spcBef>
              <a:spcAft>
                <a:spcPts val="0"/>
              </a:spcAft>
              <a:buClr>
                <a:srgbClr val="86D1D8"/>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a:p>
            <a:pPr marL="0" marR="0" lvl="0" indent="0" algn="l" rtl="0">
              <a:spcBef>
                <a:spcPts val="1000"/>
              </a:spcBef>
              <a:spcAft>
                <a:spcPts val="0"/>
              </a:spcAft>
              <a:buClr>
                <a:srgbClr val="86D1D8"/>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a:p>
            <a:pPr marL="0" marR="0" lvl="0" indent="0" algn="l" rtl="0">
              <a:spcBef>
                <a:spcPts val="1000"/>
              </a:spcBef>
              <a:spcAft>
                <a:spcPts val="0"/>
              </a:spcAft>
              <a:buClr>
                <a:srgbClr val="86D1D8"/>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a:p>
            <a:pPr marL="0" marR="0" lvl="0" indent="0" algn="l" rtl="0">
              <a:spcBef>
                <a:spcPts val="1000"/>
              </a:spcBef>
              <a:spcAft>
                <a:spcPts val="0"/>
              </a:spcAft>
              <a:buClr>
                <a:srgbClr val="86D1D8"/>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a:p>
            <a:pPr marL="0" marR="0" lvl="0" indent="0" algn="l" rtl="0">
              <a:spcBef>
                <a:spcPts val="1000"/>
              </a:spcBef>
              <a:spcAft>
                <a:spcPts val="0"/>
              </a:spcAft>
              <a:buClr>
                <a:srgbClr val="86D1D8"/>
              </a:buClr>
              <a:buSzPts val="960"/>
              <a:buFont typeface="Noto Sans Symbols"/>
              <a:buNone/>
            </a:pPr>
            <a:r>
              <a:rPr lang="en-US" sz="1200" b="0" i="0" u="none" strike="noStrike" cap="none">
                <a:solidFill>
                  <a:schemeClr val="lt1"/>
                </a:solidFill>
                <a:latin typeface="Century Gothic"/>
                <a:ea typeface="Century Gothic"/>
                <a:cs typeface="Century Gothic"/>
                <a:sym typeface="Century Gothic"/>
              </a:rPr>
              <a:t>+      Accepts cultural goals or institutionalized means</a:t>
            </a:r>
            <a:endParaRPr/>
          </a:p>
          <a:p>
            <a:pPr marL="342900" marR="0" lvl="0" indent="-342900" algn="l" rtl="0">
              <a:spcBef>
                <a:spcPts val="1000"/>
              </a:spcBef>
              <a:spcAft>
                <a:spcPts val="0"/>
              </a:spcAft>
              <a:buClr>
                <a:srgbClr val="86D1D8"/>
              </a:buClr>
              <a:buSzPts val="960"/>
              <a:buFont typeface="Noto Sans Symbols"/>
              <a:buChar char="↖"/>
            </a:pPr>
            <a:r>
              <a:rPr lang="en-US" sz="1200" b="0" i="0" u="none" strike="noStrike" cap="none">
                <a:solidFill>
                  <a:schemeClr val="lt1"/>
                </a:solidFill>
                <a:latin typeface="Century Gothic"/>
                <a:ea typeface="Century Gothic"/>
                <a:cs typeface="Century Gothic"/>
                <a:sym typeface="Century Gothic"/>
              </a:rPr>
              <a:t>Rejects cultural goals or institutionalized means</a:t>
            </a:r>
            <a:endParaRPr/>
          </a:p>
          <a:p>
            <a:pPr marL="0" marR="0" lvl="0" indent="0" algn="l" rtl="0">
              <a:spcBef>
                <a:spcPts val="1000"/>
              </a:spcBef>
              <a:spcAft>
                <a:spcPts val="0"/>
              </a:spcAft>
              <a:buClr>
                <a:srgbClr val="86D1D8"/>
              </a:buClr>
              <a:buSzPts val="960"/>
              <a:buFont typeface="Noto Sans Symbols"/>
              <a:buNone/>
            </a:pPr>
            <a:r>
              <a:rPr lang="en-US" sz="1200" b="0" i="0" u="none" strike="noStrike" cap="none">
                <a:solidFill>
                  <a:schemeClr val="lt1"/>
                </a:solidFill>
                <a:latin typeface="Century Gothic"/>
                <a:ea typeface="Century Gothic"/>
                <a:cs typeface="Century Gothic"/>
                <a:sym typeface="Century Gothic"/>
              </a:rPr>
              <a:t>+ / -  Rejects cultural goals and institutionalized means, but wishes to replace with new go and means</a:t>
            </a:r>
            <a:endParaRPr/>
          </a:p>
          <a:p>
            <a:pPr marL="342900" marR="0" lvl="0" indent="-241300" algn="l" rtl="0">
              <a:spcBef>
                <a:spcPts val="1000"/>
              </a:spcBef>
              <a:spcAft>
                <a:spcPts val="0"/>
              </a:spcAft>
              <a:buClr>
                <a:srgbClr val="86D1D8"/>
              </a:buClr>
              <a:buSzPts val="1600"/>
              <a:buFont typeface="Noto Sans Symbols"/>
              <a:buNone/>
            </a:pPr>
            <a:endParaRPr sz="2000" b="0" i="0" u="none" strike="noStrike" cap="none">
              <a:solidFill>
                <a:schemeClr val="lt1"/>
              </a:solidFill>
              <a:latin typeface="Century Gothic"/>
              <a:ea typeface="Century Gothic"/>
              <a:cs typeface="Century Gothic"/>
              <a:sym typeface="Century Gothic"/>
            </a:endParaRPr>
          </a:p>
        </p:txBody>
      </p:sp>
      <p:graphicFrame>
        <p:nvGraphicFramePr>
          <p:cNvPr id="202" name="Shape 202" descr="A graph expressing modes of adaptation as well as whether or not they accept or reject cultural goals and institutional means."/>
          <p:cNvGraphicFramePr/>
          <p:nvPr/>
        </p:nvGraphicFramePr>
        <p:xfrm>
          <a:off x="1721588" y="3005666"/>
          <a:ext cx="8127975" cy="2225100"/>
        </p:xfrm>
        <a:graphic>
          <a:graphicData uri="http://schemas.openxmlformats.org/drawingml/2006/table">
            <a:tbl>
              <a:tblPr firstRow="1" bandRow="1">
                <a:noFill/>
                <a:tableStyleId>{AD4765DF-1BD6-4EC2-ADFD-3A2ED53E991F}</a:tableStyleId>
              </a:tblPr>
              <a:tblGrid>
                <a:gridCol w="2709325">
                  <a:extLst>
                    <a:ext uri="{9D8B030D-6E8A-4147-A177-3AD203B41FA5}">
                      <a16:colId xmlns:a16="http://schemas.microsoft.com/office/drawing/2014/main" val="20000"/>
                    </a:ext>
                  </a:extLst>
                </a:gridCol>
                <a:gridCol w="2709325">
                  <a:extLst>
                    <a:ext uri="{9D8B030D-6E8A-4147-A177-3AD203B41FA5}">
                      <a16:colId xmlns:a16="http://schemas.microsoft.com/office/drawing/2014/main" val="20001"/>
                    </a:ext>
                  </a:extLst>
                </a:gridCol>
                <a:gridCol w="2709325">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1800" u="none" strike="noStrike" cap="none"/>
                        <a:t>Modes of Adaptation</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Cultural Goals</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Institutional Means</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u="none" strike="noStrike" cap="none"/>
                        <a:t>Conformity</a:t>
                      </a:r>
                      <a:endParaRPr/>
                    </a:p>
                  </a:txBody>
                  <a:tcPr marL="91450" marR="91450" marT="45725" marB="45725"/>
                </a:tc>
                <a:tc>
                  <a:txBody>
                    <a:bodyPr/>
                    <a:lstStyle/>
                    <a:p>
                      <a:pPr marL="0" marR="0" lvl="0" indent="0" algn="ctr" rtl="0">
                        <a:spcBef>
                          <a:spcPts val="0"/>
                        </a:spcBef>
                        <a:spcAft>
                          <a:spcPts val="0"/>
                        </a:spcAft>
                        <a:buNone/>
                      </a:pPr>
                      <a:r>
                        <a:rPr lang="en-US" sz="1800"/>
                        <a:t>+</a:t>
                      </a:r>
                      <a:endParaRPr/>
                    </a:p>
                  </a:txBody>
                  <a:tcPr marL="91450" marR="91450" marT="45725" marB="45725"/>
                </a:tc>
                <a:tc>
                  <a:txBody>
                    <a:bodyPr/>
                    <a:lstStyle/>
                    <a:p>
                      <a:pPr marL="0" marR="0" lvl="0" indent="0" algn="ctr" rtl="0">
                        <a:spcBef>
                          <a:spcPts val="0"/>
                        </a:spcBef>
                        <a:spcAft>
                          <a:spcPts val="0"/>
                        </a:spcAft>
                        <a:buNone/>
                      </a:pPr>
                      <a:r>
                        <a:rPr lang="en-US" sz="1800"/>
                        <a:t>+</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Innovation</a:t>
                      </a:r>
                      <a:endParaRPr/>
                    </a:p>
                  </a:txBody>
                  <a:tcPr marL="91450" marR="91450" marT="45725" marB="45725"/>
                </a:tc>
                <a:tc>
                  <a:txBody>
                    <a:bodyPr/>
                    <a:lstStyle/>
                    <a:p>
                      <a:pPr marL="0" marR="0" lvl="0" indent="0" algn="ctr" rtl="0">
                        <a:spcBef>
                          <a:spcPts val="0"/>
                        </a:spcBef>
                        <a:spcAft>
                          <a:spcPts val="0"/>
                        </a:spcAft>
                        <a:buNone/>
                      </a:pPr>
                      <a:r>
                        <a:rPr lang="en-US" sz="1800"/>
                        <a:t>+</a:t>
                      </a:r>
                      <a:endParaRPr/>
                    </a:p>
                  </a:txBody>
                  <a:tcPr marL="91450" marR="91450" marT="45725" marB="45725"/>
                </a:tc>
                <a:tc>
                  <a:txBody>
                    <a:bodyPr/>
                    <a:lstStyle/>
                    <a:p>
                      <a:pPr marL="0" marR="0" lvl="0" indent="0" algn="ctr" rtl="0">
                        <a:spcBef>
                          <a:spcPts val="0"/>
                        </a:spcBef>
                        <a:spcAft>
                          <a:spcPts val="0"/>
                        </a:spcAft>
                        <a:buNone/>
                      </a:pPr>
                      <a:r>
                        <a:rPr lang="en-US" sz="1800"/>
                        <a:t>-</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Ritualism</a:t>
                      </a:r>
                      <a:endParaRPr/>
                    </a:p>
                  </a:txBody>
                  <a:tcPr marL="91450" marR="91450" marT="45725" marB="45725"/>
                </a:tc>
                <a:tc>
                  <a:txBody>
                    <a:bodyPr/>
                    <a:lstStyle/>
                    <a:p>
                      <a:pPr marL="0" marR="0" lvl="0" indent="0" algn="ctr" rtl="0">
                        <a:spcBef>
                          <a:spcPts val="0"/>
                        </a:spcBef>
                        <a:spcAft>
                          <a:spcPts val="0"/>
                        </a:spcAft>
                        <a:buNone/>
                      </a:pPr>
                      <a:r>
                        <a:rPr lang="en-US" sz="1800"/>
                        <a:t>-</a:t>
                      </a:r>
                      <a:endParaRPr/>
                    </a:p>
                  </a:txBody>
                  <a:tcPr marL="91450" marR="91450" marT="45725" marB="45725"/>
                </a:tc>
                <a:tc>
                  <a:txBody>
                    <a:bodyPr/>
                    <a:lstStyle/>
                    <a:p>
                      <a:pPr marL="0" marR="0" lvl="0" indent="0" algn="ctr" rtl="0">
                        <a:spcBef>
                          <a:spcPts val="0"/>
                        </a:spcBef>
                        <a:spcAft>
                          <a:spcPts val="0"/>
                        </a:spcAft>
                        <a:buNone/>
                      </a:pPr>
                      <a:r>
                        <a:rPr lang="en-US" sz="1800"/>
                        <a:t>+</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Retreatism</a:t>
                      </a:r>
                      <a:endParaRPr/>
                    </a:p>
                  </a:txBody>
                  <a:tcPr marL="91450" marR="91450" marT="45725" marB="45725"/>
                </a:tc>
                <a:tc>
                  <a:txBody>
                    <a:bodyPr/>
                    <a:lstStyle/>
                    <a:p>
                      <a:pPr marL="0" marR="0" lvl="0" indent="0" algn="ctr" rtl="0">
                        <a:spcBef>
                          <a:spcPts val="0"/>
                        </a:spcBef>
                        <a:spcAft>
                          <a:spcPts val="0"/>
                        </a:spcAft>
                        <a:buNone/>
                      </a:pPr>
                      <a:r>
                        <a:rPr lang="en-US" sz="1800"/>
                        <a:t>-</a:t>
                      </a:r>
                      <a:endParaRPr/>
                    </a:p>
                  </a:txBody>
                  <a:tcPr marL="91450" marR="91450" marT="45725" marB="45725"/>
                </a:tc>
                <a:tc>
                  <a:txBody>
                    <a:bodyPr/>
                    <a:lstStyle/>
                    <a:p>
                      <a:pPr marL="0" marR="0" lvl="0" indent="0" algn="ctr" rtl="0">
                        <a:spcBef>
                          <a:spcPts val="0"/>
                        </a:spcBef>
                        <a:spcAft>
                          <a:spcPts val="0"/>
                        </a:spcAft>
                        <a:buNone/>
                      </a:pPr>
                      <a:r>
                        <a:rPr lang="en-US" sz="1800"/>
                        <a:t>-</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Rebellion</a:t>
                      </a:r>
                      <a:endParaRPr/>
                    </a:p>
                  </a:txBody>
                  <a:tcPr marL="91450" marR="91450" marT="45725" marB="45725"/>
                </a:tc>
                <a:tc>
                  <a:txBody>
                    <a:bodyPr/>
                    <a:lstStyle/>
                    <a:p>
                      <a:pPr marL="0" marR="0" lvl="0" indent="0" algn="ctr" rtl="0">
                        <a:spcBef>
                          <a:spcPts val="0"/>
                        </a:spcBef>
                        <a:spcAft>
                          <a:spcPts val="0"/>
                        </a:spcAft>
                        <a:buNone/>
                      </a:pPr>
                      <a:r>
                        <a:rPr lang="en-US" sz="1800"/>
                        <a:t>+ / -</a:t>
                      </a:r>
                      <a:endParaRPr/>
                    </a:p>
                  </a:txBody>
                  <a:tcPr marL="91450" marR="91450" marT="45725" marB="45725"/>
                </a:tc>
                <a:tc>
                  <a:txBody>
                    <a:bodyPr/>
                    <a:lstStyle/>
                    <a:p>
                      <a:pPr marL="0" marR="0" lvl="0" indent="0" algn="ctr" rtl="0">
                        <a:spcBef>
                          <a:spcPts val="0"/>
                        </a:spcBef>
                        <a:spcAft>
                          <a:spcPts val="0"/>
                        </a:spcAft>
                        <a:buNone/>
                      </a:pPr>
                      <a:r>
                        <a:rPr lang="en-US" sz="1800"/>
                        <a:t>+ / -</a:t>
                      </a:r>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Differential Opportunity</a:t>
            </a:r>
            <a:endParaRPr/>
          </a:p>
        </p:txBody>
      </p:sp>
      <p:sp>
        <p:nvSpPr>
          <p:cNvPr id="208" name="Shape 208"/>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600"/>
              </a:spcAft>
              <a:buClr>
                <a:srgbClr val="86D1D8"/>
              </a:buClr>
              <a:buSzPts val="1600"/>
              <a:buFont typeface="Noto Sans Symbols"/>
              <a:buChar char="▶"/>
            </a:pPr>
            <a:r>
              <a:rPr lang="en-US" sz="2000" b="0" i="0" u="none" strike="noStrike" cap="none" dirty="0">
                <a:solidFill>
                  <a:schemeClr val="lt1"/>
                </a:solidFill>
                <a:latin typeface="Century Gothic"/>
                <a:ea typeface="Century Gothic"/>
                <a:cs typeface="Century Gothic"/>
                <a:sym typeface="Century Gothic"/>
              </a:rPr>
              <a:t>Legitimate opportunities may be blocked, but illegitimate ones must be available before the individual can choose one or the other. According to one juvenile offender, “You either become a drug dealer or a stickup person.”</a:t>
            </a:r>
            <a:endParaRPr dirty="0"/>
          </a:p>
          <a:p>
            <a:pPr marL="0" marR="0" lvl="0" indent="0" algn="l" rtl="0">
              <a:spcBef>
                <a:spcPts val="1000"/>
              </a:spcBef>
              <a:spcAft>
                <a:spcPts val="0"/>
              </a:spcAft>
              <a:buClr>
                <a:srgbClr val="86D1D8"/>
              </a:buClr>
              <a:buSzPts val="1600"/>
              <a:buFont typeface="Noto Sans Symbols"/>
              <a:buNone/>
            </a:pPr>
            <a:endParaRPr sz="2000" b="0" i="0" u="none" strike="noStrike" cap="none" dirty="0">
              <a:solidFill>
                <a:schemeClr val="lt1"/>
              </a:solidFill>
              <a:latin typeface="Century Gothic"/>
              <a:ea typeface="Century Gothic"/>
              <a:cs typeface="Century Gothic"/>
              <a:sym typeface="Century Gothic"/>
            </a:endParaRPr>
          </a:p>
        </p:txBody>
      </p:sp>
      <p:graphicFrame>
        <p:nvGraphicFramePr>
          <p:cNvPr id="209" name="Shape 209" descr="A graph expressing the relationship between the characteristics of an area and the type of gangs associated with them."/>
          <p:cNvGraphicFramePr/>
          <p:nvPr/>
        </p:nvGraphicFramePr>
        <p:xfrm>
          <a:off x="1512582" y="3684935"/>
          <a:ext cx="8128000" cy="1778040"/>
        </p:xfrm>
        <a:graphic>
          <a:graphicData uri="http://schemas.openxmlformats.org/drawingml/2006/table">
            <a:tbl>
              <a:tblPr firstRow="1" bandRow="1">
                <a:noFill/>
                <a:tableStyleId>{AD4765DF-1BD6-4EC2-ADFD-3A2ED53E991F}</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b="0"/>
                        <a:t>Characteristics of Area</a:t>
                      </a:r>
                      <a:endParaRPr/>
                    </a:p>
                  </a:txBody>
                  <a:tcPr marL="91450" marR="91450" marT="45725" marB="45725"/>
                </a:tc>
                <a:tc>
                  <a:txBody>
                    <a:bodyPr/>
                    <a:lstStyle/>
                    <a:p>
                      <a:pPr marL="0" marR="0" lvl="0" indent="0" algn="ctr" rtl="0">
                        <a:spcBef>
                          <a:spcPts val="0"/>
                        </a:spcBef>
                        <a:spcAft>
                          <a:spcPts val="0"/>
                        </a:spcAft>
                        <a:buNone/>
                      </a:pPr>
                      <a:r>
                        <a:rPr lang="en-US" sz="1800" b="0"/>
                        <a:t>Type of Gang</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400"/>
                        <a:t>Legitimate and illegitimate opportunities are closely connected</a:t>
                      </a:r>
                      <a:endParaRPr/>
                    </a:p>
                  </a:txBody>
                  <a:tcPr marL="91450" marR="91450" marT="45725" marB="45725"/>
                </a:tc>
                <a:tc>
                  <a:txBody>
                    <a:bodyPr/>
                    <a:lstStyle/>
                    <a:p>
                      <a:pPr marL="0" marR="0" lvl="0" indent="0" algn="l" rtl="0">
                        <a:spcBef>
                          <a:spcPts val="0"/>
                        </a:spcBef>
                        <a:spcAft>
                          <a:spcPts val="0"/>
                        </a:spcAft>
                        <a:buNone/>
                      </a:pPr>
                      <a:r>
                        <a:rPr lang="en-US" sz="1400"/>
                        <a:t>Criminal gangs (criminal subcultures)</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400"/>
                        <a:t>High transience, instability</a:t>
                      </a:r>
                      <a:endParaRPr/>
                    </a:p>
                  </a:txBody>
                  <a:tcPr marL="91450" marR="91450" marT="45725" marB="45725"/>
                </a:tc>
                <a:tc>
                  <a:txBody>
                    <a:bodyPr/>
                    <a:lstStyle/>
                    <a:p>
                      <a:pPr marL="0" marR="0" lvl="0" indent="0" algn="l" rtl="0">
                        <a:spcBef>
                          <a:spcPts val="0"/>
                        </a:spcBef>
                        <a:spcAft>
                          <a:spcPts val="0"/>
                        </a:spcAft>
                        <a:buNone/>
                      </a:pPr>
                      <a:r>
                        <a:rPr lang="en-US" sz="1400"/>
                        <a:t>Conflict gangs (status, toughness)</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400"/>
                        <a:t>Few opportunities, either legitimate or illegitimate</a:t>
                      </a:r>
                      <a:endParaRPr/>
                    </a:p>
                  </a:txBody>
                  <a:tcPr marL="91450" marR="91450" marT="45725" marB="45725"/>
                </a:tc>
                <a:tc>
                  <a:txBody>
                    <a:bodyPr/>
                    <a:lstStyle/>
                    <a:p>
                      <a:pPr marL="0" marR="0" lvl="0" indent="0" algn="l" rtl="0">
                        <a:spcBef>
                          <a:spcPts val="0"/>
                        </a:spcBef>
                        <a:spcAft>
                          <a:spcPts val="0"/>
                        </a:spcAft>
                        <a:buNone/>
                      </a:pPr>
                      <a:r>
                        <a:rPr lang="en-US" sz="1400"/>
                        <a:t>Retreatist subculture (heavy use of drugs, alcohol)</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4200"/>
              <a:buFont typeface="Century Gothic"/>
              <a:buNone/>
            </a:pPr>
            <a:r>
              <a:rPr lang="en-US" sz="4200" b="0" i="0" u="none" strike="noStrike" cap="none">
                <a:solidFill>
                  <a:schemeClr val="lt2"/>
                </a:solidFill>
                <a:latin typeface="Century Gothic"/>
                <a:ea typeface="Century Gothic"/>
                <a:cs typeface="Century Gothic"/>
                <a:sym typeface="Century Gothic"/>
              </a:rPr>
              <a:t>Control Theory</a:t>
            </a:r>
            <a:endParaRPr/>
          </a:p>
        </p:txBody>
      </p:sp>
      <p:sp>
        <p:nvSpPr>
          <p:cNvPr id="215" name="Shape 215"/>
          <p:cNvSpPr txBox="1">
            <a:spLocks noGrp="1"/>
          </p:cNvSpPr>
          <p:nvPr>
            <p:ph type="body" idx="1"/>
          </p:nvPr>
        </p:nvSpPr>
        <p:spPr>
          <a:xfrm>
            <a:off x="1104293" y="1465089"/>
            <a:ext cx="8946541" cy="514471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Control theorists argue that delinquency is the result of weakened social and cultural constraints, especially via transmission of values through institutions such as the family and the school.</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Weak Social Bonds (Attachment, commitment, involvement, belief in rules)</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Most young offenders did not grow up in two-parent families, and most had poor family lives</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School is not taken seriously</a:t>
            </a:r>
            <a:endParaRPr/>
          </a:p>
          <a:p>
            <a:pPr marL="342900" marR="0" lvl="0" indent="-342900" algn="l" rtl="0">
              <a:spcBef>
                <a:spcPts val="1000"/>
              </a:spcBef>
              <a:spcAft>
                <a:spcPts val="0"/>
              </a:spcAft>
              <a:buClr>
                <a:srgbClr val="86D1D8"/>
              </a:buClr>
              <a:buSzPts val="1600"/>
              <a:buFont typeface="Noto Sans Symbols"/>
              <a:buChar char="▶"/>
            </a:pPr>
            <a:r>
              <a:rPr lang="en-US" sz="2000" b="0" i="0" u="none" strike="noStrike" cap="none">
                <a:solidFill>
                  <a:schemeClr val="lt1"/>
                </a:solidFill>
                <a:latin typeface="Century Gothic"/>
                <a:ea typeface="Century Gothic"/>
                <a:cs typeface="Century Gothic"/>
                <a:sym typeface="Century Gothic"/>
              </a:rPr>
              <a:t>Techniques of Neutralization</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Reduce constraints on deviant behavior</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Robbers are often young males who express justifications for their actions by blaming their victims</a:t>
            </a:r>
            <a:endParaRPr/>
          </a:p>
          <a:p>
            <a:pPr marL="742950" marR="0" lvl="1" indent="-285750" algn="l" rtl="0">
              <a:spcBef>
                <a:spcPts val="1000"/>
              </a:spcBef>
              <a:spcAft>
                <a:spcPts val="0"/>
              </a:spcAft>
              <a:buClr>
                <a:srgbClr val="86D1D8"/>
              </a:buClr>
              <a:buSzPts val="1440"/>
              <a:buFont typeface="Noto Sans Symbols"/>
              <a:buChar char="▶"/>
            </a:pPr>
            <a:r>
              <a:rPr lang="en-US" sz="1800" b="0" i="0" u="none" strike="noStrike" cap="none">
                <a:solidFill>
                  <a:schemeClr val="lt1"/>
                </a:solidFill>
                <a:latin typeface="Century Gothic"/>
                <a:ea typeface="Century Gothic"/>
                <a:cs typeface="Century Gothic"/>
                <a:sym typeface="Century Gothic"/>
              </a:rPr>
              <a:t>In 57 cases examined by the Inquirer, teen-agers felt little remorse</a:t>
            </a:r>
            <a:endParaRPr/>
          </a:p>
        </p:txBody>
      </p:sp>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1560</Words>
  <Application>Microsoft Office PowerPoint</Application>
  <PresentationFormat>Widescreen</PresentationFormat>
  <Paragraphs>151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Noto Sans Symbols</vt:lpstr>
      <vt:lpstr>Ion</vt:lpstr>
      <vt:lpstr>CRIMINAL VIOLENCE</vt:lpstr>
      <vt:lpstr>Outline</vt:lpstr>
      <vt:lpstr>Definition</vt:lpstr>
      <vt:lpstr>Robbery Patterns</vt:lpstr>
      <vt:lpstr>Robbery Patterns part 2</vt:lpstr>
      <vt:lpstr>Cycle of Events Leading to Robbery</vt:lpstr>
      <vt:lpstr>Strain Theory</vt:lpstr>
      <vt:lpstr>Differential Opportunity</vt:lpstr>
      <vt:lpstr>Control Theory</vt:lpstr>
      <vt:lpstr>Differential Association Theory</vt:lpstr>
      <vt:lpstr>Symbolic Interaction Theories</vt:lpstr>
      <vt:lpstr>Routine Activities Theory</vt:lpstr>
      <vt:lpstr>Interventions</vt:lpstr>
      <vt:lpstr>Opportunity Reduction Strategies</vt:lpstr>
      <vt:lpstr>Main Strategies of CPTED</vt:lpstr>
      <vt:lpstr>CPTED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VIOLENCE</dc:title>
  <dc:creator>Kathleen McPherson</dc:creator>
  <cp:lastModifiedBy>REJANE ALVES</cp:lastModifiedBy>
  <cp:revision>6</cp:revision>
  <dcterms:modified xsi:type="dcterms:W3CDTF">2021-02-12T14:40:00Z</dcterms:modified>
</cp:coreProperties>
</file>